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76" r:id="rId3"/>
    <p:sldId id="274" r:id="rId4"/>
    <p:sldId id="275" r:id="rId5"/>
    <p:sldId id="273" r:id="rId6"/>
    <p:sldId id="288" r:id="rId7"/>
    <p:sldId id="289" r:id="rId8"/>
    <p:sldId id="290" r:id="rId9"/>
    <p:sldId id="291" r:id="rId10"/>
    <p:sldId id="292" r:id="rId11"/>
    <p:sldId id="293" r:id="rId12"/>
    <p:sldId id="294" r:id="rId13"/>
    <p:sldId id="295" r:id="rId14"/>
    <p:sldId id="296" r:id="rId15"/>
    <p:sldId id="297" r:id="rId16"/>
    <p:sldId id="298" r:id="rId17"/>
    <p:sldId id="299" r:id="rId18"/>
    <p:sldId id="300" r:id="rId19"/>
    <p:sldId id="301" r:id="rId20"/>
    <p:sldId id="302" r:id="rId21"/>
    <p:sldId id="303" r:id="rId22"/>
    <p:sldId id="281" r:id="rId23"/>
    <p:sldId id="282" r:id="rId24"/>
    <p:sldId id="304" r:id="rId25"/>
    <p:sldId id="305" r:id="rId26"/>
    <p:sldId id="306" r:id="rId27"/>
    <p:sldId id="307" r:id="rId28"/>
    <p:sldId id="310" r:id="rId29"/>
    <p:sldId id="308" r:id="rId30"/>
    <p:sldId id="309" r:id="rId31"/>
    <p:sldId id="287" r:id="rId32"/>
    <p:sldId id="311" r:id="rId33"/>
    <p:sldId id="312" r:id="rId34"/>
    <p:sldId id="313" r:id="rId35"/>
    <p:sldId id="314" r:id="rId36"/>
    <p:sldId id="315" r:id="rId37"/>
    <p:sldId id="316" r:id="rId38"/>
    <p:sldId id="318" r:id="rId39"/>
    <p:sldId id="319" r:id="rId40"/>
    <p:sldId id="320" r:id="rId41"/>
    <p:sldId id="321" r:id="rId42"/>
    <p:sldId id="322" r:id="rId43"/>
    <p:sldId id="323" r:id="rId44"/>
    <p:sldId id="324" r:id="rId45"/>
    <p:sldId id="325" r:id="rId46"/>
    <p:sldId id="326" r:id="rId47"/>
    <p:sldId id="327" r:id="rId48"/>
    <p:sldId id="328" r:id="rId49"/>
    <p:sldId id="329" r:id="rId50"/>
    <p:sldId id="330" r:id="rId51"/>
    <p:sldId id="331" r:id="rId52"/>
    <p:sldId id="332" r:id="rId53"/>
    <p:sldId id="272" r:id="rId54"/>
  </p:sldIdLst>
  <p:sldSz cx="12192000" cy="6858000"/>
  <p:notesSz cx="6858000" cy="9144000"/>
  <p:embeddedFontLst>
    <p:embeddedFont>
      <p:font typeface="Consolas" panose="020B0609020204030204" pitchFamily="49" charset="0"/>
      <p:regular r:id="rId55"/>
      <p:bold r:id="rId56"/>
      <p:italic r:id="rId57"/>
      <p:boldItalic r:id="rId58"/>
    </p:embeddedFont>
    <p:embeddedFont>
      <p:font typeface="G마켓 산스 Bold" panose="02000000000000000000" pitchFamily="50" charset="-127"/>
      <p:bold r:id="rId59"/>
    </p:embeddedFont>
    <p:embeddedFont>
      <p:font typeface="G마켓 산스 Medium" panose="02000000000000000000" pitchFamily="50" charset="-127"/>
      <p:regular r:id="rId60"/>
    </p:embeddedFont>
    <p:embeddedFont>
      <p:font typeface="Impact" panose="020B0806030902050204" pitchFamily="34" charset="0"/>
      <p:regular r:id="rId61"/>
    </p:embeddedFont>
    <p:embeddedFont>
      <p:font typeface="KoPub돋움체 Bold" panose="02020603020101020101" pitchFamily="18" charset="-127"/>
      <p:regular r:id="rId62"/>
    </p:embeddedFont>
    <p:embeddedFont>
      <p:font typeface="Microsoft GothicNeo" panose="020B0500000101010101" pitchFamily="50" charset="-127"/>
      <p:regular r:id="rId63"/>
      <p:bold r:id="rId64"/>
    </p:embeddedFont>
    <p:embeddedFont>
      <p:font typeface="Microsoft GothicNeo Light" panose="020B0300000101010101" pitchFamily="50" charset="-127"/>
      <p:regular r:id="rId65"/>
    </p:embeddedFont>
    <p:embeddedFont>
      <p:font typeface="Pretendard Light" panose="02000403000000020004" pitchFamily="50" charset="-127"/>
      <p:regular r:id="rId66"/>
    </p:embeddedFont>
    <p:embeddedFont>
      <p:font typeface="Pretendard Medium" panose="02000603000000020004" pitchFamily="50" charset="-127"/>
      <p:regular r:id="rId67"/>
    </p:embeddedFont>
    <p:embeddedFont>
      <p:font typeface="Pretendard SemiBold" panose="02000703000000020004" pitchFamily="50" charset="-127"/>
      <p:bold r:id="rId68"/>
    </p:embeddedFont>
    <p:embeddedFont>
      <p:font typeface="맑은 고딕" panose="020B0503020000020004" pitchFamily="50" charset="-127"/>
      <p:regular r:id="rId69"/>
      <p:bold r:id="rId7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1B0E6"/>
    <a:srgbClr val="DEF1F2"/>
    <a:srgbClr val="FFFFFF"/>
    <a:srgbClr val="F9FB83"/>
    <a:srgbClr val="96D6FD"/>
    <a:srgbClr val="81DAD6"/>
    <a:srgbClr val="629692"/>
    <a:srgbClr val="B3A2C7"/>
    <a:srgbClr val="ECECF6"/>
    <a:srgbClr val="525C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15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1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1.fntdata"/><Relationship Id="rId63" Type="http://schemas.openxmlformats.org/officeDocument/2006/relationships/font" Target="fonts/font9.fntdata"/><Relationship Id="rId68" Type="http://schemas.openxmlformats.org/officeDocument/2006/relationships/font" Target="fonts/font14.fntdata"/><Relationship Id="rId7" Type="http://schemas.openxmlformats.org/officeDocument/2006/relationships/slide" Target="slides/slide6.xml"/><Relationship Id="rId71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4.fntdata"/><Relationship Id="rId66" Type="http://schemas.openxmlformats.org/officeDocument/2006/relationships/font" Target="fonts/font12.fntdata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3.fntdata"/><Relationship Id="rId61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6.fntdata"/><Relationship Id="rId65" Type="http://schemas.openxmlformats.org/officeDocument/2006/relationships/font" Target="fonts/font11.fntdata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2.fntdata"/><Relationship Id="rId64" Type="http://schemas.openxmlformats.org/officeDocument/2006/relationships/font" Target="fonts/font10.fntdata"/><Relationship Id="rId69" Type="http://schemas.openxmlformats.org/officeDocument/2006/relationships/font" Target="fonts/font15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5.fntdata"/><Relationship Id="rId67" Type="http://schemas.openxmlformats.org/officeDocument/2006/relationships/font" Target="fonts/font13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8.fntdata"/><Relationship Id="rId70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D0AC0A-3F9B-A5C6-4AA7-D3EA06A3BD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01B64D7-17C7-C027-E1F0-F23878B635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5A57C69-CE13-C496-042D-C09C96DD3D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A6FA3-4F79-40B5-9796-76ED3E0BCEE0}" type="datetimeFigureOut">
              <a:rPr lang="ko-KR" altLang="en-US" smtClean="0"/>
              <a:t>2025-09-15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01ACF98-A77B-8563-BF07-1251A339B9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F78E394-EC20-D7DF-CB13-79AF34CF0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05707-97AE-4A03-AF92-47969ECF1C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19104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B09AE6-9AAC-A775-3901-151E12C1B3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69941B8-B470-6E47-A9EA-DA25090D1A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46A3A29-CE6D-EA40-5715-045071626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A6FA3-4F79-40B5-9796-76ED3E0BCEE0}" type="datetimeFigureOut">
              <a:rPr lang="ko-KR" altLang="en-US" smtClean="0"/>
              <a:t>2025-09-15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5C58B68-F305-D40D-5FB6-8F6D371927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3EB9324-A76A-C943-1246-EB203AF90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05707-97AE-4A03-AF92-47969ECF1C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23209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4EF01C8-D6CE-D6B7-EF6C-5598B4E149D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8C20FB8-D89B-964B-E0B6-5136D1CD03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9DBF778-8E02-A5F9-213D-7FFD1F0217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A6FA3-4F79-40B5-9796-76ED3E0BCEE0}" type="datetimeFigureOut">
              <a:rPr lang="ko-KR" altLang="en-US" smtClean="0"/>
              <a:t>2025-09-15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F52C205-354B-C719-44E9-BEF759FE07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F58701B-3837-CC35-6783-CBF766C750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05707-97AE-4A03-AF92-47969ECF1C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17262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A9D1EE-C634-334A-111B-1D4C9CF3F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AB97BC2-BBAD-5A9B-23C7-284959BB75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77B95C6-D82A-0A11-8C26-16F98539F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A6FA3-4F79-40B5-9796-76ED3E0BCEE0}" type="datetimeFigureOut">
              <a:rPr lang="ko-KR" altLang="en-US" smtClean="0"/>
              <a:t>2025-09-15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F7CF1F5-6413-8CEE-2C23-63880BD7F7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BE56FC5-0090-10D4-E5C1-FD002B809F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05707-97AE-4A03-AF92-47969ECF1C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82819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E669F7-FC97-09DA-BD26-F56A6EC60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F090338-6B1B-12B7-B8E5-932A980B3F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9837905-7ACD-AA5B-2720-75CE4DE56F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A6FA3-4F79-40B5-9796-76ED3E0BCEE0}" type="datetimeFigureOut">
              <a:rPr lang="ko-KR" altLang="en-US" smtClean="0"/>
              <a:t>2025-09-15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8626939-0C9B-3141-5D82-F922E22EAB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AD57EC-C4BA-405F-994E-8AC6F5B99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05707-97AE-4A03-AF92-47969ECF1C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04329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4E2CC6-C595-EA3F-C857-4FF8367429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8DEF67D-D038-AF59-D347-09C7142C51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A6A7F2A-593C-F9EB-4B2B-A70C6280BA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05FA8F1-A859-83B9-5F09-030F71964B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A6FA3-4F79-40B5-9796-76ED3E0BCEE0}" type="datetimeFigureOut">
              <a:rPr lang="ko-KR" altLang="en-US" smtClean="0"/>
              <a:t>2025-09-15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D8D790D-AE25-7719-1E49-823F532DC4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1EC827C-2EDF-C840-D6D0-0F7C1CFE7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05707-97AE-4A03-AF92-47969ECF1C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52449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61AC93-0AD6-F646-5426-452B967766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E11A330-BB83-6BBF-84E1-A28CD01CA4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2F1948B-AF0D-F591-CFF4-F73944A668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1470157-92E3-5E4C-E496-BC9E685619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C53E642-1980-19B8-695B-8D3A7637536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B64E97D-2970-54CA-5944-F8B8DE5F2C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A6FA3-4F79-40B5-9796-76ED3E0BCEE0}" type="datetimeFigureOut">
              <a:rPr lang="ko-KR" altLang="en-US" smtClean="0"/>
              <a:t>2025-09-15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70F51F9-8809-A812-45FC-84A9AB3252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A860958-651A-6B5E-7445-C3E44800D7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05707-97AE-4A03-AF92-47969ECF1C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68566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B5EB78-8243-32CA-7937-DE772ACE0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833BE2F-8E2A-7E2A-37D7-8B2F97D8EE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A6FA3-4F79-40B5-9796-76ED3E0BCEE0}" type="datetimeFigureOut">
              <a:rPr lang="ko-KR" altLang="en-US" smtClean="0"/>
              <a:t>2025-09-15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CB0856A-270C-B49A-4407-A07164D9CB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19DE32-988F-77A8-1D25-F6487BABC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05707-97AE-4A03-AF92-47969ECF1C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29191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4D603F0-DDFB-05A3-8613-D69CC1B545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A6FA3-4F79-40B5-9796-76ED3E0BCEE0}" type="datetimeFigureOut">
              <a:rPr lang="ko-KR" altLang="en-US" smtClean="0"/>
              <a:t>2025-09-15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51F0BDD-FC90-EE66-7F47-BEF16D140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8BEB414-4376-6CAF-130F-C70CD2914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05707-97AE-4A03-AF92-47969ECF1C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75709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BCD63F-F5D7-B2BF-69D1-C43B585AB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379AE9A-67B4-95A2-16F9-180D193415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65DD0CF-4107-B3BB-779D-BE9076E3AA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B403C2A-7C8B-7AB0-5F7D-C60AA68BFE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A6FA3-4F79-40B5-9796-76ED3E0BCEE0}" type="datetimeFigureOut">
              <a:rPr lang="ko-KR" altLang="en-US" smtClean="0"/>
              <a:t>2025-09-15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659DA15-9183-EAC1-519A-3BBFBE78D5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C5D02B9-EDB8-756D-96D1-60D30074D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05707-97AE-4A03-AF92-47969ECF1C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58687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3E9ABE-00B6-5B92-3E55-BE044D4DDB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3624094-FFC7-58C5-B90A-C346075D2C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1D70469-D3C9-395E-AD5A-3B9512CACB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DF11984-C859-9F50-15CF-E37B6C3792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A6FA3-4F79-40B5-9796-76ED3E0BCEE0}" type="datetimeFigureOut">
              <a:rPr lang="ko-KR" altLang="en-US" smtClean="0"/>
              <a:t>2025-09-15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AFE6658-0967-E1C0-BD32-7833B0F4BF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7378AC6-F823-9A05-979F-38B009F281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05707-97AE-4A03-AF92-47969ECF1C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0184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2B4B94A-D523-D442-0C44-5817E3FC43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4EDCBF0-644F-A983-9149-6814CD1416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AFE08A4-3F70-7E0B-56E8-7B82BB311B8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EA6FA3-4F79-40B5-9796-76ED3E0BCEE0}" type="datetimeFigureOut">
              <a:rPr lang="ko-KR" altLang="en-US" smtClean="0"/>
              <a:t>2025-09-15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6249A7D-06CC-2087-8F59-52A6A5FEB1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F1DD466-A588-B80D-D3B2-E72281A656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E05707-97AE-4A03-AF92-47969ECF1C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13772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hyperlink" Target="mailto:eins2017@naver.com" TargetMode="Externa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E77E6D9C-26C3-FDB5-3264-E7245574EB94}"/>
              </a:ext>
            </a:extLst>
          </p:cNvPr>
          <p:cNvSpPr/>
          <p:nvPr/>
        </p:nvSpPr>
        <p:spPr>
          <a:xfrm flipH="1">
            <a:off x="5415378" y="0"/>
            <a:ext cx="6776621" cy="6858000"/>
          </a:xfrm>
          <a:prstGeom prst="rtTriangl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잘린 대각선 방향 모서리 4">
            <a:extLst>
              <a:ext uri="{FF2B5EF4-FFF2-40B4-BE49-F238E27FC236}">
                <a16:creationId xmlns:a16="http://schemas.microsoft.com/office/drawing/2014/main" id="{F4796C9B-599C-1A83-41AC-5CE3C060FFD1}"/>
              </a:ext>
            </a:extLst>
          </p:cNvPr>
          <p:cNvSpPr/>
          <p:nvPr/>
        </p:nvSpPr>
        <p:spPr>
          <a:xfrm>
            <a:off x="3453414" y="0"/>
            <a:ext cx="8738586" cy="6858000"/>
          </a:xfrm>
          <a:custGeom>
            <a:avLst/>
            <a:gdLst>
              <a:gd name="connsiteX0" fmla="*/ 0 w 7344792"/>
              <a:gd name="connsiteY0" fmla="*/ 0 h 6858000"/>
              <a:gd name="connsiteX1" fmla="*/ 4985503 w 7344792"/>
              <a:gd name="connsiteY1" fmla="*/ 0 h 6858000"/>
              <a:gd name="connsiteX2" fmla="*/ 7344792 w 7344792"/>
              <a:gd name="connsiteY2" fmla="*/ 2359289 h 6858000"/>
              <a:gd name="connsiteX3" fmla="*/ 7344792 w 7344792"/>
              <a:gd name="connsiteY3" fmla="*/ 6858000 h 6858000"/>
              <a:gd name="connsiteX4" fmla="*/ 7344792 w 7344792"/>
              <a:gd name="connsiteY4" fmla="*/ 6858000 h 6858000"/>
              <a:gd name="connsiteX5" fmla="*/ 2359289 w 7344792"/>
              <a:gd name="connsiteY5" fmla="*/ 6858000 h 6858000"/>
              <a:gd name="connsiteX6" fmla="*/ 0 w 7344792"/>
              <a:gd name="connsiteY6" fmla="*/ 4498711 h 6858000"/>
              <a:gd name="connsiteX7" fmla="*/ 0 w 7344792"/>
              <a:gd name="connsiteY7" fmla="*/ 0 h 6858000"/>
              <a:gd name="connsiteX0" fmla="*/ 0 w 7344792"/>
              <a:gd name="connsiteY0" fmla="*/ 0 h 6858000"/>
              <a:gd name="connsiteX1" fmla="*/ 4985503 w 7344792"/>
              <a:gd name="connsiteY1" fmla="*/ 0 h 6858000"/>
              <a:gd name="connsiteX2" fmla="*/ 7344792 w 7344792"/>
              <a:gd name="connsiteY2" fmla="*/ 2359289 h 6858000"/>
              <a:gd name="connsiteX3" fmla="*/ 7344792 w 7344792"/>
              <a:gd name="connsiteY3" fmla="*/ 6858000 h 6858000"/>
              <a:gd name="connsiteX4" fmla="*/ 7344792 w 7344792"/>
              <a:gd name="connsiteY4" fmla="*/ 6858000 h 6858000"/>
              <a:gd name="connsiteX5" fmla="*/ 2359289 w 7344792"/>
              <a:gd name="connsiteY5" fmla="*/ 6858000 h 6858000"/>
              <a:gd name="connsiteX6" fmla="*/ 1402672 w 7344792"/>
              <a:gd name="connsiteY6" fmla="*/ 5484132 h 6858000"/>
              <a:gd name="connsiteX7" fmla="*/ 0 w 7344792"/>
              <a:gd name="connsiteY7" fmla="*/ 0 h 6858000"/>
              <a:gd name="connsiteX0" fmla="*/ 0 w 7344792"/>
              <a:gd name="connsiteY0" fmla="*/ 0 h 6858000"/>
              <a:gd name="connsiteX1" fmla="*/ 4985503 w 7344792"/>
              <a:gd name="connsiteY1" fmla="*/ 0 h 6858000"/>
              <a:gd name="connsiteX2" fmla="*/ 7344792 w 7344792"/>
              <a:gd name="connsiteY2" fmla="*/ 2359289 h 6858000"/>
              <a:gd name="connsiteX3" fmla="*/ 7344792 w 7344792"/>
              <a:gd name="connsiteY3" fmla="*/ 6858000 h 6858000"/>
              <a:gd name="connsiteX4" fmla="*/ 7344792 w 7344792"/>
              <a:gd name="connsiteY4" fmla="*/ 6858000 h 6858000"/>
              <a:gd name="connsiteX5" fmla="*/ 5040345 w 7344792"/>
              <a:gd name="connsiteY5" fmla="*/ 6858000 h 6858000"/>
              <a:gd name="connsiteX6" fmla="*/ 1402672 w 7344792"/>
              <a:gd name="connsiteY6" fmla="*/ 5484132 h 6858000"/>
              <a:gd name="connsiteX7" fmla="*/ 0 w 7344792"/>
              <a:gd name="connsiteY7" fmla="*/ 0 h 6858000"/>
              <a:gd name="connsiteX0" fmla="*/ 0 w 7344792"/>
              <a:gd name="connsiteY0" fmla="*/ 0 h 6858000"/>
              <a:gd name="connsiteX1" fmla="*/ 4985503 w 7344792"/>
              <a:gd name="connsiteY1" fmla="*/ 0 h 6858000"/>
              <a:gd name="connsiteX2" fmla="*/ 7344792 w 7344792"/>
              <a:gd name="connsiteY2" fmla="*/ 2359289 h 6858000"/>
              <a:gd name="connsiteX3" fmla="*/ 7344792 w 7344792"/>
              <a:gd name="connsiteY3" fmla="*/ 6858000 h 6858000"/>
              <a:gd name="connsiteX4" fmla="*/ 7344792 w 7344792"/>
              <a:gd name="connsiteY4" fmla="*/ 6858000 h 6858000"/>
              <a:gd name="connsiteX5" fmla="*/ 5040345 w 7344792"/>
              <a:gd name="connsiteY5" fmla="*/ 6858000 h 6858000"/>
              <a:gd name="connsiteX6" fmla="*/ 3009530 w 7344792"/>
              <a:gd name="connsiteY6" fmla="*/ 4294525 h 6858000"/>
              <a:gd name="connsiteX7" fmla="*/ 0 w 7344792"/>
              <a:gd name="connsiteY7" fmla="*/ 0 h 6858000"/>
              <a:gd name="connsiteX0" fmla="*/ 0 w 7344792"/>
              <a:gd name="connsiteY0" fmla="*/ 0 h 6858000"/>
              <a:gd name="connsiteX1" fmla="*/ 4985503 w 7344792"/>
              <a:gd name="connsiteY1" fmla="*/ 0 h 6858000"/>
              <a:gd name="connsiteX2" fmla="*/ 7344792 w 7344792"/>
              <a:gd name="connsiteY2" fmla="*/ 2359289 h 6858000"/>
              <a:gd name="connsiteX3" fmla="*/ 7344792 w 7344792"/>
              <a:gd name="connsiteY3" fmla="*/ 6858000 h 6858000"/>
              <a:gd name="connsiteX4" fmla="*/ 7344792 w 7344792"/>
              <a:gd name="connsiteY4" fmla="*/ 6858000 h 6858000"/>
              <a:gd name="connsiteX5" fmla="*/ 5040345 w 7344792"/>
              <a:gd name="connsiteY5" fmla="*/ 6858000 h 6858000"/>
              <a:gd name="connsiteX6" fmla="*/ 2778710 w 7344792"/>
              <a:gd name="connsiteY6" fmla="*/ 3770742 h 6858000"/>
              <a:gd name="connsiteX7" fmla="*/ 0 w 7344792"/>
              <a:gd name="connsiteY7" fmla="*/ 0 h 6858000"/>
              <a:gd name="connsiteX0" fmla="*/ 0 w 7344792"/>
              <a:gd name="connsiteY0" fmla="*/ 0 h 6858000"/>
              <a:gd name="connsiteX1" fmla="*/ 5940600 w 7344792"/>
              <a:gd name="connsiteY1" fmla="*/ 0 h 6858000"/>
              <a:gd name="connsiteX2" fmla="*/ 7344792 w 7344792"/>
              <a:gd name="connsiteY2" fmla="*/ 2359289 h 6858000"/>
              <a:gd name="connsiteX3" fmla="*/ 7344792 w 7344792"/>
              <a:gd name="connsiteY3" fmla="*/ 6858000 h 6858000"/>
              <a:gd name="connsiteX4" fmla="*/ 7344792 w 7344792"/>
              <a:gd name="connsiteY4" fmla="*/ 6858000 h 6858000"/>
              <a:gd name="connsiteX5" fmla="*/ 5040345 w 7344792"/>
              <a:gd name="connsiteY5" fmla="*/ 6858000 h 6858000"/>
              <a:gd name="connsiteX6" fmla="*/ 2778710 w 7344792"/>
              <a:gd name="connsiteY6" fmla="*/ 3770742 h 6858000"/>
              <a:gd name="connsiteX7" fmla="*/ 0 w 7344792"/>
              <a:gd name="connsiteY7" fmla="*/ 0 h 6858000"/>
              <a:gd name="connsiteX0" fmla="*/ 0 w 7344792"/>
              <a:gd name="connsiteY0" fmla="*/ 0 h 6858000"/>
              <a:gd name="connsiteX1" fmla="*/ 5940600 w 7344792"/>
              <a:gd name="connsiteY1" fmla="*/ 0 h 6858000"/>
              <a:gd name="connsiteX2" fmla="*/ 7344792 w 7344792"/>
              <a:gd name="connsiteY2" fmla="*/ 1853261 h 6858000"/>
              <a:gd name="connsiteX3" fmla="*/ 7344792 w 7344792"/>
              <a:gd name="connsiteY3" fmla="*/ 6858000 h 6858000"/>
              <a:gd name="connsiteX4" fmla="*/ 7344792 w 7344792"/>
              <a:gd name="connsiteY4" fmla="*/ 6858000 h 6858000"/>
              <a:gd name="connsiteX5" fmla="*/ 5040345 w 7344792"/>
              <a:gd name="connsiteY5" fmla="*/ 6858000 h 6858000"/>
              <a:gd name="connsiteX6" fmla="*/ 2778710 w 7344792"/>
              <a:gd name="connsiteY6" fmla="*/ 3770742 h 6858000"/>
              <a:gd name="connsiteX7" fmla="*/ 0 w 7344792"/>
              <a:gd name="connsiteY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344792" h="6858000">
                <a:moveTo>
                  <a:pt x="0" y="0"/>
                </a:moveTo>
                <a:lnTo>
                  <a:pt x="5940600" y="0"/>
                </a:lnTo>
                <a:lnTo>
                  <a:pt x="7344792" y="1853261"/>
                </a:lnTo>
                <a:lnTo>
                  <a:pt x="7344792" y="6858000"/>
                </a:lnTo>
                <a:lnTo>
                  <a:pt x="7344792" y="6858000"/>
                </a:lnTo>
                <a:lnTo>
                  <a:pt x="5040345" y="6858000"/>
                </a:lnTo>
                <a:lnTo>
                  <a:pt x="2778710" y="3770742"/>
                </a:lnTo>
                <a:lnTo>
                  <a:pt x="0" y="0"/>
                </a:lnTo>
                <a:close/>
              </a:path>
            </a:pathLst>
          </a:cu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평행 사변형 20">
            <a:extLst>
              <a:ext uri="{FF2B5EF4-FFF2-40B4-BE49-F238E27FC236}">
                <a16:creationId xmlns:a16="http://schemas.microsoft.com/office/drawing/2014/main" id="{A681F277-E327-D830-7BE5-1B4C2C2DC020}"/>
              </a:ext>
            </a:extLst>
          </p:cNvPr>
          <p:cNvSpPr/>
          <p:nvPr/>
        </p:nvSpPr>
        <p:spPr>
          <a:xfrm flipH="1">
            <a:off x="2974019" y="0"/>
            <a:ext cx="5131294" cy="5459767"/>
          </a:xfrm>
          <a:prstGeom prst="parallelogram">
            <a:avLst>
              <a:gd name="adj" fmla="val 92486"/>
            </a:avLst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평행 사변형 21">
            <a:extLst>
              <a:ext uri="{FF2B5EF4-FFF2-40B4-BE49-F238E27FC236}">
                <a16:creationId xmlns:a16="http://schemas.microsoft.com/office/drawing/2014/main" id="{8C3D4BF7-508D-22FC-9A08-8359C52CC195}"/>
              </a:ext>
            </a:extLst>
          </p:cNvPr>
          <p:cNvSpPr/>
          <p:nvPr/>
        </p:nvSpPr>
        <p:spPr>
          <a:xfrm flipH="1">
            <a:off x="5788240" y="4882718"/>
            <a:ext cx="2123243" cy="1975282"/>
          </a:xfrm>
          <a:prstGeom prst="parallelogram">
            <a:avLst>
              <a:gd name="adj" fmla="val 92486"/>
            </a:avLst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EF74BE1B-3905-0015-9870-281AFE49B16D}"/>
              </a:ext>
            </a:extLst>
          </p:cNvPr>
          <p:cNvSpPr/>
          <p:nvPr/>
        </p:nvSpPr>
        <p:spPr>
          <a:xfrm>
            <a:off x="1" y="3934691"/>
            <a:ext cx="2974018" cy="2923309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각 삼각형 24">
            <a:extLst>
              <a:ext uri="{FF2B5EF4-FFF2-40B4-BE49-F238E27FC236}">
                <a16:creationId xmlns:a16="http://schemas.microsoft.com/office/drawing/2014/main" id="{BC7F56AE-D0C4-95F2-8727-8CF3600003BC}"/>
              </a:ext>
            </a:extLst>
          </p:cNvPr>
          <p:cNvSpPr/>
          <p:nvPr/>
        </p:nvSpPr>
        <p:spPr>
          <a:xfrm>
            <a:off x="-1" y="6077527"/>
            <a:ext cx="760522" cy="780473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31F1A81E-1CB5-4E8C-1673-A869AF5A1FDF}"/>
              </a:ext>
            </a:extLst>
          </p:cNvPr>
          <p:cNvSpPr/>
          <p:nvPr/>
        </p:nvSpPr>
        <p:spPr>
          <a:xfrm>
            <a:off x="323628" y="2094254"/>
            <a:ext cx="1271258" cy="1271258"/>
          </a:xfrm>
          <a:prstGeom prst="diamond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다이아몬드 26">
            <a:extLst>
              <a:ext uri="{FF2B5EF4-FFF2-40B4-BE49-F238E27FC236}">
                <a16:creationId xmlns:a16="http://schemas.microsoft.com/office/drawing/2014/main" id="{CEE88426-0CA3-133D-F0A1-7BCFDC38EC8C}"/>
              </a:ext>
            </a:extLst>
          </p:cNvPr>
          <p:cNvSpPr/>
          <p:nvPr/>
        </p:nvSpPr>
        <p:spPr>
          <a:xfrm>
            <a:off x="836162" y="1525075"/>
            <a:ext cx="650848" cy="650848"/>
          </a:xfrm>
          <a:prstGeom prst="diamond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A78DF1A-7967-287E-2DA0-5CF2E5B48739}"/>
              </a:ext>
            </a:extLst>
          </p:cNvPr>
          <p:cNvSpPr txBox="1"/>
          <p:nvPr/>
        </p:nvSpPr>
        <p:spPr>
          <a:xfrm>
            <a:off x="1646066" y="4033246"/>
            <a:ext cx="65798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MY PAUL SCHOOL PYTHON BASIC COURSE</a:t>
            </a:r>
          </a:p>
          <a:p>
            <a:r>
              <a:rPr lang="en-US" altLang="ko-KR" sz="16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2025 CHOI JAE SEONG</a:t>
            </a:r>
            <a:endParaRPr lang="ko-KR" altLang="en-US" sz="1600" dirty="0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9C911F2-25BC-FED8-8C3D-D003BA57E829}"/>
              </a:ext>
            </a:extLst>
          </p:cNvPr>
          <p:cNvSpPr txBox="1"/>
          <p:nvPr/>
        </p:nvSpPr>
        <p:spPr>
          <a:xfrm>
            <a:off x="1646066" y="2094254"/>
            <a:ext cx="657983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>
                <a:solidFill>
                  <a:srgbClr val="98E59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파이썬</a:t>
            </a:r>
            <a:endParaRPr lang="en-US" altLang="ko-KR" sz="6000" dirty="0">
              <a:solidFill>
                <a:srgbClr val="98E59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r>
              <a:rPr lang="ko-KR" altLang="en-US" sz="6000" dirty="0">
                <a:solidFill>
                  <a:srgbClr val="44BEA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기초</a:t>
            </a:r>
            <a:r>
              <a:rPr lang="ko-KR" altLang="en-US" sz="6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과정</a:t>
            </a: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64BFEA72-A8D3-54ED-97E3-FCDD1F5D8CB7}"/>
              </a:ext>
            </a:extLst>
          </p:cNvPr>
          <p:cNvSpPr/>
          <p:nvPr/>
        </p:nvSpPr>
        <p:spPr>
          <a:xfrm>
            <a:off x="1780208" y="1665833"/>
            <a:ext cx="1384448" cy="36933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9DE695"/>
              </a:gs>
              <a:gs pos="100000">
                <a:srgbClr val="37BBA2"/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Impact" panose="020B0806030902050204" pitchFamily="34" charset="0"/>
              </a:rPr>
              <a:t>Week 01</a:t>
            </a:r>
            <a:endParaRPr lang="ko-KR" altLang="en-US" dirty="0"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63648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27847C-618D-576E-037B-8792A4F0D0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각 삼각형 16">
            <a:extLst>
              <a:ext uri="{FF2B5EF4-FFF2-40B4-BE49-F238E27FC236}">
                <a16:creationId xmlns:a16="http://schemas.microsoft.com/office/drawing/2014/main" id="{4B0A5330-CB4D-8859-3B31-6B1445ECD9FA}"/>
              </a:ext>
            </a:extLst>
          </p:cNvPr>
          <p:cNvSpPr/>
          <p:nvPr/>
        </p:nvSpPr>
        <p:spPr>
          <a:xfrm flipH="1">
            <a:off x="10626570" y="5335480"/>
            <a:ext cx="1565429" cy="1522520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평행 사변형 11">
            <a:extLst>
              <a:ext uri="{FF2B5EF4-FFF2-40B4-BE49-F238E27FC236}">
                <a16:creationId xmlns:a16="http://schemas.microsoft.com/office/drawing/2014/main" id="{5C8FCCFA-9BE4-2569-4DBD-7AF9562738EE}"/>
              </a:ext>
            </a:extLst>
          </p:cNvPr>
          <p:cNvSpPr/>
          <p:nvPr/>
        </p:nvSpPr>
        <p:spPr>
          <a:xfrm>
            <a:off x="346229" y="0"/>
            <a:ext cx="11274641" cy="754603"/>
          </a:xfrm>
          <a:prstGeom prst="parallelogram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각 삼각형 12">
            <a:extLst>
              <a:ext uri="{FF2B5EF4-FFF2-40B4-BE49-F238E27FC236}">
                <a16:creationId xmlns:a16="http://schemas.microsoft.com/office/drawing/2014/main" id="{CBCCAA20-7812-6AF2-4FBC-7431093E11A9}"/>
              </a:ext>
            </a:extLst>
          </p:cNvPr>
          <p:cNvSpPr/>
          <p:nvPr/>
        </p:nvSpPr>
        <p:spPr>
          <a:xfrm flipV="1">
            <a:off x="11425560" y="-1"/>
            <a:ext cx="766439" cy="754603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4CC3061B-D386-0AFD-8562-B5676F617182}"/>
              </a:ext>
            </a:extLst>
          </p:cNvPr>
          <p:cNvSpPr/>
          <p:nvPr/>
        </p:nvSpPr>
        <p:spPr>
          <a:xfrm>
            <a:off x="11260115" y="586896"/>
            <a:ext cx="425805" cy="425805"/>
          </a:xfrm>
          <a:prstGeom prst="diamond">
            <a:avLst/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D72312E-FAEB-6986-88FB-5B19D275CA92}"/>
              </a:ext>
            </a:extLst>
          </p:cNvPr>
          <p:cNvSpPr/>
          <p:nvPr/>
        </p:nvSpPr>
        <p:spPr>
          <a:xfrm>
            <a:off x="0" y="0"/>
            <a:ext cx="1420427" cy="1030457"/>
          </a:xfrm>
          <a:custGeom>
            <a:avLst/>
            <a:gdLst>
              <a:gd name="connsiteX0" fmla="*/ 0 w 1420427"/>
              <a:gd name="connsiteY0" fmla="*/ 0 h 1029810"/>
              <a:gd name="connsiteX1" fmla="*/ 1420427 w 1420427"/>
              <a:gd name="connsiteY1" fmla="*/ 0 h 1029810"/>
              <a:gd name="connsiteX2" fmla="*/ 1420427 w 1420427"/>
              <a:gd name="connsiteY2" fmla="*/ 1029810 h 1029810"/>
              <a:gd name="connsiteX3" fmla="*/ 0 w 1420427"/>
              <a:gd name="connsiteY3" fmla="*/ 1029810 h 1029810"/>
              <a:gd name="connsiteX4" fmla="*/ 0 w 1420427"/>
              <a:gd name="connsiteY4" fmla="*/ 0 h 1029810"/>
              <a:gd name="connsiteX0" fmla="*/ 0 w 1420427"/>
              <a:gd name="connsiteY0" fmla="*/ 0 h 1029810"/>
              <a:gd name="connsiteX1" fmla="*/ 1420427 w 1420427"/>
              <a:gd name="connsiteY1" fmla="*/ 0 h 1029810"/>
              <a:gd name="connsiteX2" fmla="*/ 452761 w 1420427"/>
              <a:gd name="connsiteY2" fmla="*/ 1020932 h 1029810"/>
              <a:gd name="connsiteX3" fmla="*/ 0 w 1420427"/>
              <a:gd name="connsiteY3" fmla="*/ 1029810 h 1029810"/>
              <a:gd name="connsiteX4" fmla="*/ 0 w 1420427"/>
              <a:gd name="connsiteY4" fmla="*/ 0 h 1029810"/>
              <a:gd name="connsiteX0" fmla="*/ 0 w 1420427"/>
              <a:gd name="connsiteY0" fmla="*/ 0 h 1030457"/>
              <a:gd name="connsiteX1" fmla="*/ 1420427 w 1420427"/>
              <a:gd name="connsiteY1" fmla="*/ 0 h 1030457"/>
              <a:gd name="connsiteX2" fmla="*/ 445618 w 1420427"/>
              <a:gd name="connsiteY2" fmla="*/ 1030457 h 1030457"/>
              <a:gd name="connsiteX3" fmla="*/ 0 w 1420427"/>
              <a:gd name="connsiteY3" fmla="*/ 1029810 h 1030457"/>
              <a:gd name="connsiteX4" fmla="*/ 0 w 1420427"/>
              <a:gd name="connsiteY4" fmla="*/ 0 h 1030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0427" h="1030457">
                <a:moveTo>
                  <a:pt x="0" y="0"/>
                </a:moveTo>
                <a:lnTo>
                  <a:pt x="1420427" y="0"/>
                </a:lnTo>
                <a:lnTo>
                  <a:pt x="445618" y="1030457"/>
                </a:lnTo>
                <a:lnTo>
                  <a:pt x="0" y="1029810"/>
                </a:lnTo>
                <a:lnTo>
                  <a:pt x="0" y="0"/>
                </a:lnTo>
                <a:close/>
              </a:path>
            </a:pathLst>
          </a:cu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각 삼각형 14">
            <a:extLst>
              <a:ext uri="{FF2B5EF4-FFF2-40B4-BE49-F238E27FC236}">
                <a16:creationId xmlns:a16="http://schemas.microsoft.com/office/drawing/2014/main" id="{0C7AC999-50C0-03C0-F0D4-86FD16BF0CF0}"/>
              </a:ext>
            </a:extLst>
          </p:cNvPr>
          <p:cNvSpPr/>
          <p:nvPr/>
        </p:nvSpPr>
        <p:spPr>
          <a:xfrm flipV="1">
            <a:off x="0" y="-1"/>
            <a:ext cx="281179" cy="275209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각 삼각형 15">
            <a:extLst>
              <a:ext uri="{FF2B5EF4-FFF2-40B4-BE49-F238E27FC236}">
                <a16:creationId xmlns:a16="http://schemas.microsoft.com/office/drawing/2014/main" id="{A09A3062-21FA-30DA-331A-A731AAD9D4B4}"/>
              </a:ext>
            </a:extLst>
          </p:cNvPr>
          <p:cNvSpPr/>
          <p:nvPr/>
        </p:nvSpPr>
        <p:spPr>
          <a:xfrm flipH="1">
            <a:off x="11721914" y="6400800"/>
            <a:ext cx="470085" cy="45720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평행 사변형 17">
            <a:extLst>
              <a:ext uri="{FF2B5EF4-FFF2-40B4-BE49-F238E27FC236}">
                <a16:creationId xmlns:a16="http://schemas.microsoft.com/office/drawing/2014/main" id="{8ADE1051-C487-F336-33A3-84C2F59955E8}"/>
              </a:ext>
            </a:extLst>
          </p:cNvPr>
          <p:cNvSpPr/>
          <p:nvPr/>
        </p:nvSpPr>
        <p:spPr>
          <a:xfrm>
            <a:off x="10347974" y="5708342"/>
            <a:ext cx="1299530" cy="1149658"/>
          </a:xfrm>
          <a:prstGeom prst="parallelogram">
            <a:avLst>
              <a:gd name="adj" fmla="val 99132"/>
            </a:avLst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평행 사변형 18">
            <a:extLst>
              <a:ext uri="{FF2B5EF4-FFF2-40B4-BE49-F238E27FC236}">
                <a16:creationId xmlns:a16="http://schemas.microsoft.com/office/drawing/2014/main" id="{A0645B80-E74B-28D9-2749-C07D563F6FCA}"/>
              </a:ext>
            </a:extLst>
          </p:cNvPr>
          <p:cNvSpPr/>
          <p:nvPr/>
        </p:nvSpPr>
        <p:spPr>
          <a:xfrm>
            <a:off x="1065320" y="0"/>
            <a:ext cx="586410" cy="443883"/>
          </a:xfrm>
          <a:prstGeom prst="parallelogram">
            <a:avLst>
              <a:gd name="adj" fmla="val 9913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평행 사변형 19">
            <a:extLst>
              <a:ext uri="{FF2B5EF4-FFF2-40B4-BE49-F238E27FC236}">
                <a16:creationId xmlns:a16="http://schemas.microsoft.com/office/drawing/2014/main" id="{D68B89FE-8250-8F1F-E508-A8A5F9E90A87}"/>
              </a:ext>
            </a:extLst>
          </p:cNvPr>
          <p:cNvSpPr/>
          <p:nvPr/>
        </p:nvSpPr>
        <p:spPr>
          <a:xfrm>
            <a:off x="1" y="644788"/>
            <a:ext cx="489410" cy="488687"/>
          </a:xfrm>
          <a:custGeom>
            <a:avLst/>
            <a:gdLst>
              <a:gd name="connsiteX0" fmla="*/ 0 w 613235"/>
              <a:gd name="connsiteY0" fmla="*/ 488687 h 488687"/>
              <a:gd name="connsiteX1" fmla="*/ 484445 w 613235"/>
              <a:gd name="connsiteY1" fmla="*/ 0 h 488687"/>
              <a:gd name="connsiteX2" fmla="*/ 613235 w 613235"/>
              <a:gd name="connsiteY2" fmla="*/ 0 h 488687"/>
              <a:gd name="connsiteX3" fmla="*/ 128790 w 613235"/>
              <a:gd name="connsiteY3" fmla="*/ 488687 h 488687"/>
              <a:gd name="connsiteX4" fmla="*/ 0 w 613235"/>
              <a:gd name="connsiteY4" fmla="*/ 488687 h 488687"/>
              <a:gd name="connsiteX0" fmla="*/ 0 w 487029"/>
              <a:gd name="connsiteY0" fmla="*/ 360100 h 488687"/>
              <a:gd name="connsiteX1" fmla="*/ 358239 w 487029"/>
              <a:gd name="connsiteY1" fmla="*/ 0 h 488687"/>
              <a:gd name="connsiteX2" fmla="*/ 487029 w 487029"/>
              <a:gd name="connsiteY2" fmla="*/ 0 h 488687"/>
              <a:gd name="connsiteX3" fmla="*/ 2584 w 487029"/>
              <a:gd name="connsiteY3" fmla="*/ 488687 h 488687"/>
              <a:gd name="connsiteX4" fmla="*/ 0 w 487029"/>
              <a:gd name="connsiteY4" fmla="*/ 360100 h 488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7029" h="488687">
                <a:moveTo>
                  <a:pt x="0" y="360100"/>
                </a:moveTo>
                <a:lnTo>
                  <a:pt x="358239" y="0"/>
                </a:lnTo>
                <a:lnTo>
                  <a:pt x="487029" y="0"/>
                </a:lnTo>
                <a:lnTo>
                  <a:pt x="2584" y="488687"/>
                </a:lnTo>
                <a:cubicBezTo>
                  <a:pt x="1723" y="445825"/>
                  <a:pt x="861" y="402962"/>
                  <a:pt x="0" y="360100"/>
                </a:cubicBezTo>
                <a:close/>
              </a:path>
            </a:pathLst>
          </a:custGeom>
          <a:solidFill>
            <a:srgbClr val="B7EA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1911DF3-5713-7F6C-8A09-2B1E4022E1C8}"/>
              </a:ext>
            </a:extLst>
          </p:cNvPr>
          <p:cNvSpPr txBox="1"/>
          <p:nvPr/>
        </p:nvSpPr>
        <p:spPr>
          <a:xfrm>
            <a:off x="0" y="137603"/>
            <a:ext cx="9433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02</a:t>
            </a:r>
            <a:endParaRPr lang="ko-KR" altLang="en-US" sz="32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62658E-83EE-4F91-6320-20895BC6AFFC}"/>
              </a:ext>
            </a:extLst>
          </p:cNvPr>
          <p:cNvSpPr txBox="1"/>
          <p:nvPr/>
        </p:nvSpPr>
        <p:spPr>
          <a:xfrm>
            <a:off x="1289585" y="200033"/>
            <a:ext cx="67447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확인 문제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3FFE792-B17A-B097-36F1-84303A0895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706" y="6522064"/>
            <a:ext cx="1299531" cy="214672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62E20191-BEF7-45F0-46CF-A229BFC213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7328" y="1675844"/>
            <a:ext cx="6677343" cy="3506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모서리가 둥근 직사각형 6">
            <a:extLst>
              <a:ext uri="{FF2B5EF4-FFF2-40B4-BE49-F238E27FC236}">
                <a16:creationId xmlns:a16="http://schemas.microsoft.com/office/drawing/2014/main" id="{4C8B17D2-40AF-339C-4908-8BAFBCFC7FB7}"/>
              </a:ext>
            </a:extLst>
          </p:cNvPr>
          <p:cNvSpPr/>
          <p:nvPr/>
        </p:nvSpPr>
        <p:spPr>
          <a:xfrm>
            <a:off x="3007390" y="4698510"/>
            <a:ext cx="1731222" cy="360040"/>
          </a:xfrm>
          <a:prstGeom prst="roundRect">
            <a:avLst/>
          </a:prstGeom>
          <a:solidFill>
            <a:srgbClr val="81DAD6"/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Click!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454033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2821E2-B122-222A-B65D-D13B72B763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각 삼각형 16">
            <a:extLst>
              <a:ext uri="{FF2B5EF4-FFF2-40B4-BE49-F238E27FC236}">
                <a16:creationId xmlns:a16="http://schemas.microsoft.com/office/drawing/2014/main" id="{ED11696A-5EEF-4C64-3D99-B35E606F48EA}"/>
              </a:ext>
            </a:extLst>
          </p:cNvPr>
          <p:cNvSpPr/>
          <p:nvPr/>
        </p:nvSpPr>
        <p:spPr>
          <a:xfrm flipH="1">
            <a:off x="10626570" y="5335480"/>
            <a:ext cx="1565429" cy="1522520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평행 사변형 11">
            <a:extLst>
              <a:ext uri="{FF2B5EF4-FFF2-40B4-BE49-F238E27FC236}">
                <a16:creationId xmlns:a16="http://schemas.microsoft.com/office/drawing/2014/main" id="{915D2348-0CB4-87E9-933A-17CF90E9D33E}"/>
              </a:ext>
            </a:extLst>
          </p:cNvPr>
          <p:cNvSpPr/>
          <p:nvPr/>
        </p:nvSpPr>
        <p:spPr>
          <a:xfrm>
            <a:off x="346229" y="0"/>
            <a:ext cx="11274641" cy="754603"/>
          </a:xfrm>
          <a:prstGeom prst="parallelogram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각 삼각형 12">
            <a:extLst>
              <a:ext uri="{FF2B5EF4-FFF2-40B4-BE49-F238E27FC236}">
                <a16:creationId xmlns:a16="http://schemas.microsoft.com/office/drawing/2014/main" id="{64A6EDF5-A6B2-5384-74C9-EA66B84542BE}"/>
              </a:ext>
            </a:extLst>
          </p:cNvPr>
          <p:cNvSpPr/>
          <p:nvPr/>
        </p:nvSpPr>
        <p:spPr>
          <a:xfrm flipV="1">
            <a:off x="11425560" y="-1"/>
            <a:ext cx="766439" cy="754603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E92155C0-07A1-2FB8-81E0-CD13433CB8CD}"/>
              </a:ext>
            </a:extLst>
          </p:cNvPr>
          <p:cNvSpPr/>
          <p:nvPr/>
        </p:nvSpPr>
        <p:spPr>
          <a:xfrm>
            <a:off x="11260115" y="586896"/>
            <a:ext cx="425805" cy="425805"/>
          </a:xfrm>
          <a:prstGeom prst="diamond">
            <a:avLst/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7940DDD-99AA-67A5-07B8-99A3FF1A3B8B}"/>
              </a:ext>
            </a:extLst>
          </p:cNvPr>
          <p:cNvSpPr/>
          <p:nvPr/>
        </p:nvSpPr>
        <p:spPr>
          <a:xfrm>
            <a:off x="0" y="0"/>
            <a:ext cx="1420427" cy="1030457"/>
          </a:xfrm>
          <a:custGeom>
            <a:avLst/>
            <a:gdLst>
              <a:gd name="connsiteX0" fmla="*/ 0 w 1420427"/>
              <a:gd name="connsiteY0" fmla="*/ 0 h 1029810"/>
              <a:gd name="connsiteX1" fmla="*/ 1420427 w 1420427"/>
              <a:gd name="connsiteY1" fmla="*/ 0 h 1029810"/>
              <a:gd name="connsiteX2" fmla="*/ 1420427 w 1420427"/>
              <a:gd name="connsiteY2" fmla="*/ 1029810 h 1029810"/>
              <a:gd name="connsiteX3" fmla="*/ 0 w 1420427"/>
              <a:gd name="connsiteY3" fmla="*/ 1029810 h 1029810"/>
              <a:gd name="connsiteX4" fmla="*/ 0 w 1420427"/>
              <a:gd name="connsiteY4" fmla="*/ 0 h 1029810"/>
              <a:gd name="connsiteX0" fmla="*/ 0 w 1420427"/>
              <a:gd name="connsiteY0" fmla="*/ 0 h 1029810"/>
              <a:gd name="connsiteX1" fmla="*/ 1420427 w 1420427"/>
              <a:gd name="connsiteY1" fmla="*/ 0 h 1029810"/>
              <a:gd name="connsiteX2" fmla="*/ 452761 w 1420427"/>
              <a:gd name="connsiteY2" fmla="*/ 1020932 h 1029810"/>
              <a:gd name="connsiteX3" fmla="*/ 0 w 1420427"/>
              <a:gd name="connsiteY3" fmla="*/ 1029810 h 1029810"/>
              <a:gd name="connsiteX4" fmla="*/ 0 w 1420427"/>
              <a:gd name="connsiteY4" fmla="*/ 0 h 1029810"/>
              <a:gd name="connsiteX0" fmla="*/ 0 w 1420427"/>
              <a:gd name="connsiteY0" fmla="*/ 0 h 1030457"/>
              <a:gd name="connsiteX1" fmla="*/ 1420427 w 1420427"/>
              <a:gd name="connsiteY1" fmla="*/ 0 h 1030457"/>
              <a:gd name="connsiteX2" fmla="*/ 445618 w 1420427"/>
              <a:gd name="connsiteY2" fmla="*/ 1030457 h 1030457"/>
              <a:gd name="connsiteX3" fmla="*/ 0 w 1420427"/>
              <a:gd name="connsiteY3" fmla="*/ 1029810 h 1030457"/>
              <a:gd name="connsiteX4" fmla="*/ 0 w 1420427"/>
              <a:gd name="connsiteY4" fmla="*/ 0 h 1030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0427" h="1030457">
                <a:moveTo>
                  <a:pt x="0" y="0"/>
                </a:moveTo>
                <a:lnTo>
                  <a:pt x="1420427" y="0"/>
                </a:lnTo>
                <a:lnTo>
                  <a:pt x="445618" y="1030457"/>
                </a:lnTo>
                <a:lnTo>
                  <a:pt x="0" y="1029810"/>
                </a:lnTo>
                <a:lnTo>
                  <a:pt x="0" y="0"/>
                </a:lnTo>
                <a:close/>
              </a:path>
            </a:pathLst>
          </a:cu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각 삼각형 14">
            <a:extLst>
              <a:ext uri="{FF2B5EF4-FFF2-40B4-BE49-F238E27FC236}">
                <a16:creationId xmlns:a16="http://schemas.microsoft.com/office/drawing/2014/main" id="{400BEF74-BF3F-7DC8-066F-CBD4EB75F13F}"/>
              </a:ext>
            </a:extLst>
          </p:cNvPr>
          <p:cNvSpPr/>
          <p:nvPr/>
        </p:nvSpPr>
        <p:spPr>
          <a:xfrm flipV="1">
            <a:off x="0" y="-1"/>
            <a:ext cx="281179" cy="275209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각 삼각형 15">
            <a:extLst>
              <a:ext uri="{FF2B5EF4-FFF2-40B4-BE49-F238E27FC236}">
                <a16:creationId xmlns:a16="http://schemas.microsoft.com/office/drawing/2014/main" id="{D56273FD-5F72-6ED8-DB6D-72D64D01FC65}"/>
              </a:ext>
            </a:extLst>
          </p:cNvPr>
          <p:cNvSpPr/>
          <p:nvPr/>
        </p:nvSpPr>
        <p:spPr>
          <a:xfrm flipH="1">
            <a:off x="11721914" y="6400800"/>
            <a:ext cx="470085" cy="45720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평행 사변형 17">
            <a:extLst>
              <a:ext uri="{FF2B5EF4-FFF2-40B4-BE49-F238E27FC236}">
                <a16:creationId xmlns:a16="http://schemas.microsoft.com/office/drawing/2014/main" id="{61CB3D25-41B0-FB24-F8A4-857BB6B2B859}"/>
              </a:ext>
            </a:extLst>
          </p:cNvPr>
          <p:cNvSpPr/>
          <p:nvPr/>
        </p:nvSpPr>
        <p:spPr>
          <a:xfrm>
            <a:off x="10347974" y="5708342"/>
            <a:ext cx="1299530" cy="1149658"/>
          </a:xfrm>
          <a:prstGeom prst="parallelogram">
            <a:avLst>
              <a:gd name="adj" fmla="val 99132"/>
            </a:avLst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평행 사변형 18">
            <a:extLst>
              <a:ext uri="{FF2B5EF4-FFF2-40B4-BE49-F238E27FC236}">
                <a16:creationId xmlns:a16="http://schemas.microsoft.com/office/drawing/2014/main" id="{B103E90F-ECE3-8207-AE43-0AA5BDD87111}"/>
              </a:ext>
            </a:extLst>
          </p:cNvPr>
          <p:cNvSpPr/>
          <p:nvPr/>
        </p:nvSpPr>
        <p:spPr>
          <a:xfrm>
            <a:off x="1065320" y="0"/>
            <a:ext cx="586410" cy="443883"/>
          </a:xfrm>
          <a:prstGeom prst="parallelogram">
            <a:avLst>
              <a:gd name="adj" fmla="val 9913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평행 사변형 19">
            <a:extLst>
              <a:ext uri="{FF2B5EF4-FFF2-40B4-BE49-F238E27FC236}">
                <a16:creationId xmlns:a16="http://schemas.microsoft.com/office/drawing/2014/main" id="{3ECA9E13-F17C-5372-20A5-DA9069CFECF3}"/>
              </a:ext>
            </a:extLst>
          </p:cNvPr>
          <p:cNvSpPr/>
          <p:nvPr/>
        </p:nvSpPr>
        <p:spPr>
          <a:xfrm>
            <a:off x="1" y="644788"/>
            <a:ext cx="489410" cy="488687"/>
          </a:xfrm>
          <a:custGeom>
            <a:avLst/>
            <a:gdLst>
              <a:gd name="connsiteX0" fmla="*/ 0 w 613235"/>
              <a:gd name="connsiteY0" fmla="*/ 488687 h 488687"/>
              <a:gd name="connsiteX1" fmla="*/ 484445 w 613235"/>
              <a:gd name="connsiteY1" fmla="*/ 0 h 488687"/>
              <a:gd name="connsiteX2" fmla="*/ 613235 w 613235"/>
              <a:gd name="connsiteY2" fmla="*/ 0 h 488687"/>
              <a:gd name="connsiteX3" fmla="*/ 128790 w 613235"/>
              <a:gd name="connsiteY3" fmla="*/ 488687 h 488687"/>
              <a:gd name="connsiteX4" fmla="*/ 0 w 613235"/>
              <a:gd name="connsiteY4" fmla="*/ 488687 h 488687"/>
              <a:gd name="connsiteX0" fmla="*/ 0 w 487029"/>
              <a:gd name="connsiteY0" fmla="*/ 360100 h 488687"/>
              <a:gd name="connsiteX1" fmla="*/ 358239 w 487029"/>
              <a:gd name="connsiteY1" fmla="*/ 0 h 488687"/>
              <a:gd name="connsiteX2" fmla="*/ 487029 w 487029"/>
              <a:gd name="connsiteY2" fmla="*/ 0 h 488687"/>
              <a:gd name="connsiteX3" fmla="*/ 2584 w 487029"/>
              <a:gd name="connsiteY3" fmla="*/ 488687 h 488687"/>
              <a:gd name="connsiteX4" fmla="*/ 0 w 487029"/>
              <a:gd name="connsiteY4" fmla="*/ 360100 h 488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7029" h="488687">
                <a:moveTo>
                  <a:pt x="0" y="360100"/>
                </a:moveTo>
                <a:lnTo>
                  <a:pt x="358239" y="0"/>
                </a:lnTo>
                <a:lnTo>
                  <a:pt x="487029" y="0"/>
                </a:lnTo>
                <a:lnTo>
                  <a:pt x="2584" y="488687"/>
                </a:lnTo>
                <a:cubicBezTo>
                  <a:pt x="1723" y="445825"/>
                  <a:pt x="861" y="402962"/>
                  <a:pt x="0" y="360100"/>
                </a:cubicBezTo>
                <a:close/>
              </a:path>
            </a:pathLst>
          </a:custGeom>
          <a:solidFill>
            <a:srgbClr val="B7EA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1E93D39-755D-3D34-A298-CF48B3CE78DF}"/>
              </a:ext>
            </a:extLst>
          </p:cNvPr>
          <p:cNvSpPr txBox="1"/>
          <p:nvPr/>
        </p:nvSpPr>
        <p:spPr>
          <a:xfrm>
            <a:off x="0" y="137603"/>
            <a:ext cx="9433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03</a:t>
            </a:r>
            <a:endParaRPr lang="ko-KR" altLang="en-US" sz="32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5E3643-6367-AC8B-58BA-C5A55E55879A}"/>
              </a:ext>
            </a:extLst>
          </p:cNvPr>
          <p:cNvSpPr txBox="1"/>
          <p:nvPr/>
        </p:nvSpPr>
        <p:spPr>
          <a:xfrm>
            <a:off x="1289586" y="200033"/>
            <a:ext cx="6931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변수의 선언과 값의 대입</a:t>
            </a: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8A689452-CD3F-1880-3F10-B24962E55078}"/>
              </a:ext>
            </a:extLst>
          </p:cNvPr>
          <p:cNvSpPr/>
          <p:nvPr/>
        </p:nvSpPr>
        <p:spPr>
          <a:xfrm>
            <a:off x="639634" y="1249400"/>
            <a:ext cx="303724" cy="303724"/>
          </a:xfrm>
          <a:prstGeom prst="diamond">
            <a:avLst/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C7D5AA-4E73-A729-1145-F857CFC1406C}"/>
              </a:ext>
            </a:extLst>
          </p:cNvPr>
          <p:cNvSpPr txBox="1"/>
          <p:nvPr/>
        </p:nvSpPr>
        <p:spPr>
          <a:xfrm>
            <a:off x="943358" y="1170429"/>
            <a:ext cx="5152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변수 대입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672D666-9CD0-0FDB-E41F-AB966D71DE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706" y="6522064"/>
            <a:ext cx="1299531" cy="214672"/>
          </a:xfrm>
          <a:prstGeom prst="rect">
            <a:avLst/>
          </a:prstGeom>
        </p:spPr>
      </p:pic>
      <p:sp>
        <p:nvSpPr>
          <p:cNvPr id="25" name="모서리가 둥근 직사각형 10">
            <a:extLst>
              <a:ext uri="{FF2B5EF4-FFF2-40B4-BE49-F238E27FC236}">
                <a16:creationId xmlns:a16="http://schemas.microsoft.com/office/drawing/2014/main" id="{AD1114BD-EA2F-B274-1F27-F163E46F73D9}"/>
              </a:ext>
            </a:extLst>
          </p:cNvPr>
          <p:cNvSpPr/>
          <p:nvPr/>
        </p:nvSpPr>
        <p:spPr>
          <a:xfrm>
            <a:off x="2555629" y="3377427"/>
            <a:ext cx="7200800" cy="720080"/>
          </a:xfrm>
          <a:prstGeom prst="roundRect">
            <a:avLst/>
          </a:prstGeom>
          <a:solidFill>
            <a:srgbClr val="F2F3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print(result)</a:t>
            </a:r>
          </a:p>
          <a:p>
            <a:r>
              <a:rPr lang="en-US" altLang="ko-KR" sz="1600" dirty="0">
                <a:solidFill>
                  <a:srgbClr val="0070C0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150</a:t>
            </a:r>
            <a:endParaRPr lang="ko-KR" altLang="en-US" sz="1600" dirty="0">
              <a:solidFill>
                <a:srgbClr val="0070C0"/>
              </a:solidFill>
              <a:latin typeface="Consolas" pitchFamily="49" charset="0"/>
              <a:ea typeface="함초롬돋움" pitchFamily="50" charset="-127"/>
              <a:cs typeface="함초롬돋움" pitchFamily="50" charset="-127"/>
            </a:endParaRPr>
          </a:p>
        </p:txBody>
      </p:sp>
      <p:sp>
        <p:nvSpPr>
          <p:cNvPr id="7" name="모서리가 둥근 직사각형 3">
            <a:extLst>
              <a:ext uri="{FF2B5EF4-FFF2-40B4-BE49-F238E27FC236}">
                <a16:creationId xmlns:a16="http://schemas.microsoft.com/office/drawing/2014/main" id="{947FED37-1871-6A34-1565-F03F8AB8EF70}"/>
              </a:ext>
            </a:extLst>
          </p:cNvPr>
          <p:cNvSpPr/>
          <p:nvPr/>
        </p:nvSpPr>
        <p:spPr>
          <a:xfrm>
            <a:off x="2555629" y="2337246"/>
            <a:ext cx="7200800" cy="958427"/>
          </a:xfrm>
          <a:prstGeom prst="roundRect">
            <a:avLst/>
          </a:prstGeom>
          <a:solidFill>
            <a:srgbClr val="F2F3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altLang="ko-KR" sz="1600" dirty="0">
                <a:solidFill>
                  <a:schemeClr val="tx1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num1 = 100 </a:t>
            </a:r>
          </a:p>
          <a:p>
            <a:r>
              <a:rPr lang="pt-BR" altLang="ko-KR" sz="1600" dirty="0">
                <a:solidFill>
                  <a:schemeClr val="tx1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num2 = 50 </a:t>
            </a:r>
          </a:p>
          <a:p>
            <a:r>
              <a:rPr lang="pt-BR" altLang="ko-KR" sz="1600" dirty="0">
                <a:solidFill>
                  <a:schemeClr val="tx1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result = num1 + num2</a:t>
            </a:r>
            <a:endParaRPr lang="ko-KR" altLang="en-US" sz="1600" dirty="0">
              <a:solidFill>
                <a:schemeClr val="tx1"/>
              </a:solidFill>
              <a:latin typeface="Consolas" pitchFamily="49" charset="0"/>
              <a:ea typeface="함초롬돋움" pitchFamily="50" charset="-127"/>
              <a:cs typeface="함초롬돋움" pitchFamily="50" charset="-127"/>
            </a:endParaRPr>
          </a:p>
        </p:txBody>
      </p:sp>
      <p:sp>
        <p:nvSpPr>
          <p:cNvPr id="21" name="모서리가 둥근 직사각형 3">
            <a:extLst>
              <a:ext uri="{FF2B5EF4-FFF2-40B4-BE49-F238E27FC236}">
                <a16:creationId xmlns:a16="http://schemas.microsoft.com/office/drawing/2014/main" id="{00294C67-4FD9-F6CD-CE7F-844B0FBF7B1F}"/>
              </a:ext>
            </a:extLst>
          </p:cNvPr>
          <p:cNvSpPr/>
          <p:nvPr/>
        </p:nvSpPr>
        <p:spPr>
          <a:xfrm>
            <a:off x="2555629" y="4439926"/>
            <a:ext cx="7200800" cy="519533"/>
          </a:xfrm>
          <a:prstGeom prst="roundRect">
            <a:avLst/>
          </a:prstGeom>
          <a:solidFill>
            <a:srgbClr val="F2F3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altLang="ko-KR" sz="1600" dirty="0">
                <a:solidFill>
                  <a:schemeClr val="tx1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result = num1 + 200</a:t>
            </a:r>
          </a:p>
        </p:txBody>
      </p:sp>
      <p:sp>
        <p:nvSpPr>
          <p:cNvPr id="26" name="모서리가 둥근 직사각형 3">
            <a:extLst>
              <a:ext uri="{FF2B5EF4-FFF2-40B4-BE49-F238E27FC236}">
                <a16:creationId xmlns:a16="http://schemas.microsoft.com/office/drawing/2014/main" id="{369002B1-1C42-6B33-CB96-06F6BFD713AA}"/>
              </a:ext>
            </a:extLst>
          </p:cNvPr>
          <p:cNvSpPr/>
          <p:nvPr/>
        </p:nvSpPr>
        <p:spPr>
          <a:xfrm>
            <a:off x="2555629" y="5041213"/>
            <a:ext cx="7200800" cy="720080"/>
          </a:xfrm>
          <a:prstGeom prst="roundRect">
            <a:avLst/>
          </a:prstGeom>
          <a:solidFill>
            <a:srgbClr val="F2F3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altLang="ko-KR" sz="1600" dirty="0">
                <a:solidFill>
                  <a:schemeClr val="tx1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print(result)</a:t>
            </a:r>
          </a:p>
          <a:p>
            <a:r>
              <a:rPr lang="en-US" altLang="ko-KR" sz="1600" dirty="0">
                <a:solidFill>
                  <a:srgbClr val="0070C0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300</a:t>
            </a:r>
            <a:endParaRPr lang="ko-KR" altLang="en-US" sz="1600" dirty="0">
              <a:solidFill>
                <a:srgbClr val="0070C0"/>
              </a:solidFill>
              <a:latin typeface="Consolas" pitchFamily="49" charset="0"/>
              <a:ea typeface="함초롬돋움" pitchFamily="50" charset="-127"/>
              <a:cs typeface="함초롬돋움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0750150-1285-BE59-E976-85C04CA1BC80}"/>
              </a:ext>
            </a:extLst>
          </p:cNvPr>
          <p:cNvSpPr txBox="1"/>
          <p:nvPr/>
        </p:nvSpPr>
        <p:spPr>
          <a:xfrm>
            <a:off x="1003388" y="6031958"/>
            <a:ext cx="10305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대입 연산자의 왼쪽에 기존에 사용했던 변수가 나오면 이전 값은 없어지고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새로운 값으로 덮어 씌워진다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31" name="모서리가 둥근 직사각형 6">
            <a:extLst>
              <a:ext uri="{FF2B5EF4-FFF2-40B4-BE49-F238E27FC236}">
                <a16:creationId xmlns:a16="http://schemas.microsoft.com/office/drawing/2014/main" id="{BB7469A7-0235-2123-4EC8-6704DAA8F1D7}"/>
              </a:ext>
            </a:extLst>
          </p:cNvPr>
          <p:cNvSpPr/>
          <p:nvPr/>
        </p:nvSpPr>
        <p:spPr>
          <a:xfrm>
            <a:off x="2662946" y="3749848"/>
            <a:ext cx="399850" cy="259024"/>
          </a:xfrm>
          <a:prstGeom prst="roundRect">
            <a:avLst/>
          </a:prstGeom>
          <a:solidFill>
            <a:srgbClr val="F2F3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32" name="모서리가 둥근 직사각형 6">
            <a:extLst>
              <a:ext uri="{FF2B5EF4-FFF2-40B4-BE49-F238E27FC236}">
                <a16:creationId xmlns:a16="http://schemas.microsoft.com/office/drawing/2014/main" id="{58EB2A1E-C1D2-5654-E866-27D9790BBC51}"/>
              </a:ext>
            </a:extLst>
          </p:cNvPr>
          <p:cNvSpPr/>
          <p:nvPr/>
        </p:nvSpPr>
        <p:spPr>
          <a:xfrm>
            <a:off x="2662946" y="5401253"/>
            <a:ext cx="399850" cy="259024"/>
          </a:xfrm>
          <a:prstGeom prst="roundRect">
            <a:avLst/>
          </a:prstGeom>
          <a:solidFill>
            <a:srgbClr val="F2F3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5518902-A7CA-72AB-11E9-55A2CAAA36E7}"/>
              </a:ext>
            </a:extLst>
          </p:cNvPr>
          <p:cNvSpPr txBox="1"/>
          <p:nvPr/>
        </p:nvSpPr>
        <p:spPr>
          <a:xfrm>
            <a:off x="894471" y="1596031"/>
            <a:ext cx="10305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모든 코드에서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=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의 왼쪽에는 변수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가 있어야 한다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</a:p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오른쪽이 모두 변수일 필요는 없으며 값과 값의 연산 또는 변수와 값의 연산도 상관없음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35108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6" grpId="0" animBg="1"/>
      <p:bldP spid="30" grpId="0"/>
      <p:bldP spid="31" grpId="0" animBg="1"/>
      <p:bldP spid="32" grpId="0" animBg="1"/>
      <p:bldP spid="32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317D97-F22A-C348-9C81-38359FC8FA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각 삼각형 16">
            <a:extLst>
              <a:ext uri="{FF2B5EF4-FFF2-40B4-BE49-F238E27FC236}">
                <a16:creationId xmlns:a16="http://schemas.microsoft.com/office/drawing/2014/main" id="{8B4837DE-A826-D70F-52BF-EAAC2912BBDC}"/>
              </a:ext>
            </a:extLst>
          </p:cNvPr>
          <p:cNvSpPr/>
          <p:nvPr/>
        </p:nvSpPr>
        <p:spPr>
          <a:xfrm flipH="1">
            <a:off x="10626570" y="5335480"/>
            <a:ext cx="1565429" cy="1522520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평행 사변형 11">
            <a:extLst>
              <a:ext uri="{FF2B5EF4-FFF2-40B4-BE49-F238E27FC236}">
                <a16:creationId xmlns:a16="http://schemas.microsoft.com/office/drawing/2014/main" id="{B0FA5292-273E-A2B2-D5DB-0F43EECA226E}"/>
              </a:ext>
            </a:extLst>
          </p:cNvPr>
          <p:cNvSpPr/>
          <p:nvPr/>
        </p:nvSpPr>
        <p:spPr>
          <a:xfrm>
            <a:off x="346229" y="0"/>
            <a:ext cx="11274641" cy="754603"/>
          </a:xfrm>
          <a:prstGeom prst="parallelogram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각 삼각형 12">
            <a:extLst>
              <a:ext uri="{FF2B5EF4-FFF2-40B4-BE49-F238E27FC236}">
                <a16:creationId xmlns:a16="http://schemas.microsoft.com/office/drawing/2014/main" id="{22A3606B-F721-FD4F-9605-A24FF7624F25}"/>
              </a:ext>
            </a:extLst>
          </p:cNvPr>
          <p:cNvSpPr/>
          <p:nvPr/>
        </p:nvSpPr>
        <p:spPr>
          <a:xfrm flipV="1">
            <a:off x="11425560" y="-1"/>
            <a:ext cx="766439" cy="754603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47F2CBB0-899D-4540-49D5-0708B4D08065}"/>
              </a:ext>
            </a:extLst>
          </p:cNvPr>
          <p:cNvSpPr/>
          <p:nvPr/>
        </p:nvSpPr>
        <p:spPr>
          <a:xfrm>
            <a:off x="11260115" y="586896"/>
            <a:ext cx="425805" cy="425805"/>
          </a:xfrm>
          <a:prstGeom prst="diamond">
            <a:avLst/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C706F8A-6766-387B-E60B-B0D209553446}"/>
              </a:ext>
            </a:extLst>
          </p:cNvPr>
          <p:cNvSpPr/>
          <p:nvPr/>
        </p:nvSpPr>
        <p:spPr>
          <a:xfrm>
            <a:off x="0" y="0"/>
            <a:ext cx="1420427" cy="1030457"/>
          </a:xfrm>
          <a:custGeom>
            <a:avLst/>
            <a:gdLst>
              <a:gd name="connsiteX0" fmla="*/ 0 w 1420427"/>
              <a:gd name="connsiteY0" fmla="*/ 0 h 1029810"/>
              <a:gd name="connsiteX1" fmla="*/ 1420427 w 1420427"/>
              <a:gd name="connsiteY1" fmla="*/ 0 h 1029810"/>
              <a:gd name="connsiteX2" fmla="*/ 1420427 w 1420427"/>
              <a:gd name="connsiteY2" fmla="*/ 1029810 h 1029810"/>
              <a:gd name="connsiteX3" fmla="*/ 0 w 1420427"/>
              <a:gd name="connsiteY3" fmla="*/ 1029810 h 1029810"/>
              <a:gd name="connsiteX4" fmla="*/ 0 w 1420427"/>
              <a:gd name="connsiteY4" fmla="*/ 0 h 1029810"/>
              <a:gd name="connsiteX0" fmla="*/ 0 w 1420427"/>
              <a:gd name="connsiteY0" fmla="*/ 0 h 1029810"/>
              <a:gd name="connsiteX1" fmla="*/ 1420427 w 1420427"/>
              <a:gd name="connsiteY1" fmla="*/ 0 h 1029810"/>
              <a:gd name="connsiteX2" fmla="*/ 452761 w 1420427"/>
              <a:gd name="connsiteY2" fmla="*/ 1020932 h 1029810"/>
              <a:gd name="connsiteX3" fmla="*/ 0 w 1420427"/>
              <a:gd name="connsiteY3" fmla="*/ 1029810 h 1029810"/>
              <a:gd name="connsiteX4" fmla="*/ 0 w 1420427"/>
              <a:gd name="connsiteY4" fmla="*/ 0 h 1029810"/>
              <a:gd name="connsiteX0" fmla="*/ 0 w 1420427"/>
              <a:gd name="connsiteY0" fmla="*/ 0 h 1030457"/>
              <a:gd name="connsiteX1" fmla="*/ 1420427 w 1420427"/>
              <a:gd name="connsiteY1" fmla="*/ 0 h 1030457"/>
              <a:gd name="connsiteX2" fmla="*/ 445618 w 1420427"/>
              <a:gd name="connsiteY2" fmla="*/ 1030457 h 1030457"/>
              <a:gd name="connsiteX3" fmla="*/ 0 w 1420427"/>
              <a:gd name="connsiteY3" fmla="*/ 1029810 h 1030457"/>
              <a:gd name="connsiteX4" fmla="*/ 0 w 1420427"/>
              <a:gd name="connsiteY4" fmla="*/ 0 h 1030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0427" h="1030457">
                <a:moveTo>
                  <a:pt x="0" y="0"/>
                </a:moveTo>
                <a:lnTo>
                  <a:pt x="1420427" y="0"/>
                </a:lnTo>
                <a:lnTo>
                  <a:pt x="445618" y="1030457"/>
                </a:lnTo>
                <a:lnTo>
                  <a:pt x="0" y="1029810"/>
                </a:lnTo>
                <a:lnTo>
                  <a:pt x="0" y="0"/>
                </a:lnTo>
                <a:close/>
              </a:path>
            </a:pathLst>
          </a:cu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각 삼각형 14">
            <a:extLst>
              <a:ext uri="{FF2B5EF4-FFF2-40B4-BE49-F238E27FC236}">
                <a16:creationId xmlns:a16="http://schemas.microsoft.com/office/drawing/2014/main" id="{0DC5D2AE-1D7A-5E47-B4F3-28F936B8C336}"/>
              </a:ext>
            </a:extLst>
          </p:cNvPr>
          <p:cNvSpPr/>
          <p:nvPr/>
        </p:nvSpPr>
        <p:spPr>
          <a:xfrm flipV="1">
            <a:off x="0" y="-1"/>
            <a:ext cx="281179" cy="275209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각 삼각형 15">
            <a:extLst>
              <a:ext uri="{FF2B5EF4-FFF2-40B4-BE49-F238E27FC236}">
                <a16:creationId xmlns:a16="http://schemas.microsoft.com/office/drawing/2014/main" id="{273B69CE-903F-BBAB-1029-A32A4ECA411D}"/>
              </a:ext>
            </a:extLst>
          </p:cNvPr>
          <p:cNvSpPr/>
          <p:nvPr/>
        </p:nvSpPr>
        <p:spPr>
          <a:xfrm flipH="1">
            <a:off x="11721914" y="6400800"/>
            <a:ext cx="470085" cy="45720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평행 사변형 17">
            <a:extLst>
              <a:ext uri="{FF2B5EF4-FFF2-40B4-BE49-F238E27FC236}">
                <a16:creationId xmlns:a16="http://schemas.microsoft.com/office/drawing/2014/main" id="{ED306A36-CC96-29E3-B6B8-E66B8AE5CE59}"/>
              </a:ext>
            </a:extLst>
          </p:cNvPr>
          <p:cNvSpPr/>
          <p:nvPr/>
        </p:nvSpPr>
        <p:spPr>
          <a:xfrm>
            <a:off x="10347974" y="5708342"/>
            <a:ext cx="1299530" cy="1149658"/>
          </a:xfrm>
          <a:prstGeom prst="parallelogram">
            <a:avLst>
              <a:gd name="adj" fmla="val 99132"/>
            </a:avLst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평행 사변형 18">
            <a:extLst>
              <a:ext uri="{FF2B5EF4-FFF2-40B4-BE49-F238E27FC236}">
                <a16:creationId xmlns:a16="http://schemas.microsoft.com/office/drawing/2014/main" id="{8A0B2DBA-2683-7FE3-421B-AC5EFCE9FA1B}"/>
              </a:ext>
            </a:extLst>
          </p:cNvPr>
          <p:cNvSpPr/>
          <p:nvPr/>
        </p:nvSpPr>
        <p:spPr>
          <a:xfrm>
            <a:off x="1065320" y="0"/>
            <a:ext cx="586410" cy="443883"/>
          </a:xfrm>
          <a:prstGeom prst="parallelogram">
            <a:avLst>
              <a:gd name="adj" fmla="val 9913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평행 사변형 19">
            <a:extLst>
              <a:ext uri="{FF2B5EF4-FFF2-40B4-BE49-F238E27FC236}">
                <a16:creationId xmlns:a16="http://schemas.microsoft.com/office/drawing/2014/main" id="{F1FDE70E-2944-1D7D-ED41-51A397F91D2A}"/>
              </a:ext>
            </a:extLst>
          </p:cNvPr>
          <p:cNvSpPr/>
          <p:nvPr/>
        </p:nvSpPr>
        <p:spPr>
          <a:xfrm>
            <a:off x="1" y="644788"/>
            <a:ext cx="489410" cy="488687"/>
          </a:xfrm>
          <a:custGeom>
            <a:avLst/>
            <a:gdLst>
              <a:gd name="connsiteX0" fmla="*/ 0 w 613235"/>
              <a:gd name="connsiteY0" fmla="*/ 488687 h 488687"/>
              <a:gd name="connsiteX1" fmla="*/ 484445 w 613235"/>
              <a:gd name="connsiteY1" fmla="*/ 0 h 488687"/>
              <a:gd name="connsiteX2" fmla="*/ 613235 w 613235"/>
              <a:gd name="connsiteY2" fmla="*/ 0 h 488687"/>
              <a:gd name="connsiteX3" fmla="*/ 128790 w 613235"/>
              <a:gd name="connsiteY3" fmla="*/ 488687 h 488687"/>
              <a:gd name="connsiteX4" fmla="*/ 0 w 613235"/>
              <a:gd name="connsiteY4" fmla="*/ 488687 h 488687"/>
              <a:gd name="connsiteX0" fmla="*/ 0 w 487029"/>
              <a:gd name="connsiteY0" fmla="*/ 360100 h 488687"/>
              <a:gd name="connsiteX1" fmla="*/ 358239 w 487029"/>
              <a:gd name="connsiteY1" fmla="*/ 0 h 488687"/>
              <a:gd name="connsiteX2" fmla="*/ 487029 w 487029"/>
              <a:gd name="connsiteY2" fmla="*/ 0 h 488687"/>
              <a:gd name="connsiteX3" fmla="*/ 2584 w 487029"/>
              <a:gd name="connsiteY3" fmla="*/ 488687 h 488687"/>
              <a:gd name="connsiteX4" fmla="*/ 0 w 487029"/>
              <a:gd name="connsiteY4" fmla="*/ 360100 h 488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7029" h="488687">
                <a:moveTo>
                  <a:pt x="0" y="360100"/>
                </a:moveTo>
                <a:lnTo>
                  <a:pt x="358239" y="0"/>
                </a:lnTo>
                <a:lnTo>
                  <a:pt x="487029" y="0"/>
                </a:lnTo>
                <a:lnTo>
                  <a:pt x="2584" y="488687"/>
                </a:lnTo>
                <a:cubicBezTo>
                  <a:pt x="1723" y="445825"/>
                  <a:pt x="861" y="402962"/>
                  <a:pt x="0" y="360100"/>
                </a:cubicBezTo>
                <a:close/>
              </a:path>
            </a:pathLst>
          </a:custGeom>
          <a:solidFill>
            <a:srgbClr val="B7EA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9B9741-737F-1B74-A3E7-1FA9FE6837F9}"/>
              </a:ext>
            </a:extLst>
          </p:cNvPr>
          <p:cNvSpPr txBox="1"/>
          <p:nvPr/>
        </p:nvSpPr>
        <p:spPr>
          <a:xfrm>
            <a:off x="0" y="137603"/>
            <a:ext cx="9433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03</a:t>
            </a:r>
            <a:endParaRPr lang="ko-KR" altLang="en-US" sz="32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6190A8-AEBD-80F2-9FBD-0F7B7E71E7F8}"/>
              </a:ext>
            </a:extLst>
          </p:cNvPr>
          <p:cNvSpPr txBox="1"/>
          <p:nvPr/>
        </p:nvSpPr>
        <p:spPr>
          <a:xfrm>
            <a:off x="1289585" y="200033"/>
            <a:ext cx="61587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변수의 선언과 값의 대입</a:t>
            </a: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86F44AF0-56E7-15DC-82CA-AB6CF91DBF2C}"/>
              </a:ext>
            </a:extLst>
          </p:cNvPr>
          <p:cNvSpPr/>
          <p:nvPr/>
        </p:nvSpPr>
        <p:spPr>
          <a:xfrm>
            <a:off x="639634" y="1249400"/>
            <a:ext cx="303724" cy="303724"/>
          </a:xfrm>
          <a:prstGeom prst="diamond">
            <a:avLst/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2BABF4-3272-34FE-CB47-0F8DCDD21618}"/>
              </a:ext>
            </a:extLst>
          </p:cNvPr>
          <p:cNvSpPr txBox="1"/>
          <p:nvPr/>
        </p:nvSpPr>
        <p:spPr>
          <a:xfrm>
            <a:off x="943358" y="1170429"/>
            <a:ext cx="5152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문법 오류</a:t>
            </a:r>
            <a:r>
              <a:rPr lang="en-US" altLang="ko-KR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: </a:t>
            </a:r>
            <a:r>
              <a:rPr lang="ko-KR" altLang="en-US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잘못된 값의 대입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CB6200E-785E-AC34-C2FF-CB613DCE21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706" y="6522064"/>
            <a:ext cx="1299531" cy="214672"/>
          </a:xfrm>
          <a:prstGeom prst="rect">
            <a:avLst/>
          </a:prstGeom>
        </p:spPr>
      </p:pic>
      <p:sp>
        <p:nvSpPr>
          <p:cNvPr id="25" name="모서리가 둥근 직사각형 10">
            <a:extLst>
              <a:ext uri="{FF2B5EF4-FFF2-40B4-BE49-F238E27FC236}">
                <a16:creationId xmlns:a16="http://schemas.microsoft.com/office/drawing/2014/main" id="{C70A75F8-1B54-DFC9-D8C7-85E13E97E566}"/>
              </a:ext>
            </a:extLst>
          </p:cNvPr>
          <p:cNvSpPr/>
          <p:nvPr/>
        </p:nvSpPr>
        <p:spPr>
          <a:xfrm>
            <a:off x="2555629" y="2606849"/>
            <a:ext cx="7200800" cy="883855"/>
          </a:xfrm>
          <a:prstGeom prst="roundRect">
            <a:avLst/>
          </a:prstGeom>
          <a:solidFill>
            <a:srgbClr val="F2F3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err="1">
                <a:solidFill>
                  <a:srgbClr val="FF0000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SyntaxError</a:t>
            </a:r>
            <a:r>
              <a:rPr lang="en-US" altLang="ko-KR" sz="1600" dirty="0">
                <a:solidFill>
                  <a:srgbClr val="FF0000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: cannot assign to literal here. Maybe you meant '==' instead of '='?</a:t>
            </a:r>
            <a:endParaRPr lang="ko-KR" altLang="en-US" sz="1600" dirty="0">
              <a:solidFill>
                <a:srgbClr val="FF0000"/>
              </a:solidFill>
              <a:latin typeface="Consolas" pitchFamily="49" charset="0"/>
              <a:ea typeface="함초롬돋움" pitchFamily="50" charset="-127"/>
              <a:cs typeface="함초롬돋움" pitchFamily="50" charset="-127"/>
            </a:endParaRPr>
          </a:p>
        </p:txBody>
      </p:sp>
      <p:sp>
        <p:nvSpPr>
          <p:cNvPr id="7" name="모서리가 둥근 직사각형 3">
            <a:extLst>
              <a:ext uri="{FF2B5EF4-FFF2-40B4-BE49-F238E27FC236}">
                <a16:creationId xmlns:a16="http://schemas.microsoft.com/office/drawing/2014/main" id="{B56F74BA-6B5B-4D86-6333-8DB773437C71}"/>
              </a:ext>
            </a:extLst>
          </p:cNvPr>
          <p:cNvSpPr/>
          <p:nvPr/>
        </p:nvSpPr>
        <p:spPr>
          <a:xfrm>
            <a:off x="2555629" y="2057237"/>
            <a:ext cx="7200800" cy="416285"/>
          </a:xfrm>
          <a:prstGeom prst="roundRect">
            <a:avLst/>
          </a:prstGeom>
          <a:solidFill>
            <a:srgbClr val="F2F3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altLang="ko-KR" sz="1600" dirty="0">
                <a:solidFill>
                  <a:schemeClr val="tx1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100 = num1 + num2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58FC97F-6455-CE3B-0BEC-0C06EC264915}"/>
              </a:ext>
            </a:extLst>
          </p:cNvPr>
          <p:cNvSpPr txBox="1"/>
          <p:nvPr/>
        </p:nvSpPr>
        <p:spPr>
          <a:xfrm>
            <a:off x="894471" y="1596031"/>
            <a:ext cx="10305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대입 연산자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=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의 왼쪽이 </a:t>
            </a:r>
            <a:r>
              <a:rPr lang="ko-KR" altLang="en-US" dirty="0">
                <a:solidFill>
                  <a:srgbClr val="F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변수가 아니라면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오류 발생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</a:p>
        </p:txBody>
      </p:sp>
      <p:sp>
        <p:nvSpPr>
          <p:cNvPr id="10" name="모서리가 둥근 직사각형 10">
            <a:extLst>
              <a:ext uri="{FF2B5EF4-FFF2-40B4-BE49-F238E27FC236}">
                <a16:creationId xmlns:a16="http://schemas.microsoft.com/office/drawing/2014/main" id="{C2FD0DCB-9E50-344C-492E-EE3C10CF1E62}"/>
              </a:ext>
            </a:extLst>
          </p:cNvPr>
          <p:cNvSpPr/>
          <p:nvPr/>
        </p:nvSpPr>
        <p:spPr>
          <a:xfrm>
            <a:off x="2555629" y="5416526"/>
            <a:ext cx="7200800" cy="883855"/>
          </a:xfrm>
          <a:prstGeom prst="roundRect">
            <a:avLst/>
          </a:prstGeom>
          <a:solidFill>
            <a:srgbClr val="F2F3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print(result)</a:t>
            </a:r>
          </a:p>
          <a:p>
            <a:r>
              <a:rPr lang="en-US" altLang="ko-KR" sz="1600" dirty="0" err="1">
                <a:solidFill>
                  <a:srgbClr val="FF0000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SyntaxError</a:t>
            </a:r>
            <a:r>
              <a:rPr lang="en-US" altLang="ko-KR" sz="1600" dirty="0">
                <a:solidFill>
                  <a:srgbClr val="FF0000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: cannot assign to expression here. Maybe you meant '==' instead of '='?</a:t>
            </a:r>
            <a:endParaRPr lang="ko-KR" altLang="en-US" sz="1600" dirty="0">
              <a:solidFill>
                <a:srgbClr val="FF0000"/>
              </a:solidFill>
              <a:latin typeface="Consolas" pitchFamily="49" charset="0"/>
              <a:ea typeface="함초롬돋움" pitchFamily="50" charset="-127"/>
              <a:cs typeface="함초롬돋움" pitchFamily="50" charset="-127"/>
            </a:endParaRPr>
          </a:p>
        </p:txBody>
      </p:sp>
      <p:sp>
        <p:nvSpPr>
          <p:cNvPr id="11" name="모서리가 둥근 직사각형 3">
            <a:extLst>
              <a:ext uri="{FF2B5EF4-FFF2-40B4-BE49-F238E27FC236}">
                <a16:creationId xmlns:a16="http://schemas.microsoft.com/office/drawing/2014/main" id="{9E39BEAD-7207-D3D5-1FCA-52F92D967B9D}"/>
              </a:ext>
            </a:extLst>
          </p:cNvPr>
          <p:cNvSpPr/>
          <p:nvPr/>
        </p:nvSpPr>
        <p:spPr>
          <a:xfrm>
            <a:off x="2555629" y="4324772"/>
            <a:ext cx="7200800" cy="958427"/>
          </a:xfrm>
          <a:prstGeom prst="roundRect">
            <a:avLst/>
          </a:prstGeom>
          <a:solidFill>
            <a:srgbClr val="F2F3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altLang="ko-KR" sz="1600" dirty="0">
                <a:solidFill>
                  <a:schemeClr val="tx1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num1 = 100 </a:t>
            </a:r>
          </a:p>
          <a:p>
            <a:r>
              <a:rPr lang="pt-BR" altLang="ko-KR" sz="1600" dirty="0">
                <a:solidFill>
                  <a:schemeClr val="tx1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num2 = 50</a:t>
            </a:r>
          </a:p>
          <a:p>
            <a:r>
              <a:rPr lang="en-US" altLang="ko-KR" sz="1600" dirty="0">
                <a:solidFill>
                  <a:schemeClr val="tx1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result = </a:t>
            </a:r>
            <a:r>
              <a:rPr lang="pt-BR" altLang="ko-KR" sz="1600" dirty="0">
                <a:solidFill>
                  <a:schemeClr val="tx1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num1 + num2</a:t>
            </a:r>
          </a:p>
          <a:p>
            <a:r>
              <a:rPr lang="pt-BR" altLang="ko-KR" sz="1600" dirty="0">
                <a:solidFill>
                  <a:schemeClr val="tx1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num1 + num2 = </a:t>
            </a:r>
            <a:r>
              <a:rPr lang="en-US" altLang="ko-KR" sz="1600" dirty="0">
                <a:solidFill>
                  <a:schemeClr val="tx1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result</a:t>
            </a:r>
            <a:endParaRPr lang="ko-KR" altLang="en-US" sz="1600" dirty="0">
              <a:solidFill>
                <a:schemeClr val="tx1"/>
              </a:solidFill>
              <a:latin typeface="Consolas" pitchFamily="49" charset="0"/>
              <a:ea typeface="함초롬돋움" pitchFamily="50" charset="-127"/>
              <a:cs typeface="함초롬돋움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C3ED421-4325-04A9-2124-7461E6A64B15}"/>
              </a:ext>
            </a:extLst>
          </p:cNvPr>
          <p:cNvSpPr txBox="1"/>
          <p:nvPr/>
        </p:nvSpPr>
        <p:spPr>
          <a:xfrm>
            <a:off x="894471" y="3863566"/>
            <a:ext cx="10305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대입 연산자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=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의 왼쪽 변수는 </a:t>
            </a:r>
            <a:r>
              <a:rPr lang="ko-KR" altLang="en-US" dirty="0">
                <a:solidFill>
                  <a:srgbClr val="F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한 개만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존재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해야 한다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709834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AE7259-FCC4-4EC1-695A-D0294DD200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각 삼각형 16">
            <a:extLst>
              <a:ext uri="{FF2B5EF4-FFF2-40B4-BE49-F238E27FC236}">
                <a16:creationId xmlns:a16="http://schemas.microsoft.com/office/drawing/2014/main" id="{EE026617-62AC-1C72-035D-A5F60CA156B8}"/>
              </a:ext>
            </a:extLst>
          </p:cNvPr>
          <p:cNvSpPr/>
          <p:nvPr/>
        </p:nvSpPr>
        <p:spPr>
          <a:xfrm flipH="1">
            <a:off x="10626570" y="5335480"/>
            <a:ext cx="1565429" cy="1522520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평행 사변형 11">
            <a:extLst>
              <a:ext uri="{FF2B5EF4-FFF2-40B4-BE49-F238E27FC236}">
                <a16:creationId xmlns:a16="http://schemas.microsoft.com/office/drawing/2014/main" id="{FFA1428E-62CE-6AD0-87B4-6151EE3718B2}"/>
              </a:ext>
            </a:extLst>
          </p:cNvPr>
          <p:cNvSpPr/>
          <p:nvPr/>
        </p:nvSpPr>
        <p:spPr>
          <a:xfrm>
            <a:off x="346229" y="0"/>
            <a:ext cx="11274641" cy="754603"/>
          </a:xfrm>
          <a:prstGeom prst="parallelogram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각 삼각형 12">
            <a:extLst>
              <a:ext uri="{FF2B5EF4-FFF2-40B4-BE49-F238E27FC236}">
                <a16:creationId xmlns:a16="http://schemas.microsoft.com/office/drawing/2014/main" id="{428B34C3-985A-79A4-2EDA-0174B5E846C7}"/>
              </a:ext>
            </a:extLst>
          </p:cNvPr>
          <p:cNvSpPr/>
          <p:nvPr/>
        </p:nvSpPr>
        <p:spPr>
          <a:xfrm flipV="1">
            <a:off x="11425560" y="-1"/>
            <a:ext cx="766439" cy="754603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130A757B-710D-5666-1EE5-7731E7C914B3}"/>
              </a:ext>
            </a:extLst>
          </p:cNvPr>
          <p:cNvSpPr/>
          <p:nvPr/>
        </p:nvSpPr>
        <p:spPr>
          <a:xfrm>
            <a:off x="11260115" y="586896"/>
            <a:ext cx="425805" cy="425805"/>
          </a:xfrm>
          <a:prstGeom prst="diamond">
            <a:avLst/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E8196E0-999D-EC95-2F3B-82B1978F5CDD}"/>
              </a:ext>
            </a:extLst>
          </p:cNvPr>
          <p:cNvSpPr/>
          <p:nvPr/>
        </p:nvSpPr>
        <p:spPr>
          <a:xfrm>
            <a:off x="0" y="0"/>
            <a:ext cx="1420427" cy="1030457"/>
          </a:xfrm>
          <a:custGeom>
            <a:avLst/>
            <a:gdLst>
              <a:gd name="connsiteX0" fmla="*/ 0 w 1420427"/>
              <a:gd name="connsiteY0" fmla="*/ 0 h 1029810"/>
              <a:gd name="connsiteX1" fmla="*/ 1420427 w 1420427"/>
              <a:gd name="connsiteY1" fmla="*/ 0 h 1029810"/>
              <a:gd name="connsiteX2" fmla="*/ 1420427 w 1420427"/>
              <a:gd name="connsiteY2" fmla="*/ 1029810 h 1029810"/>
              <a:gd name="connsiteX3" fmla="*/ 0 w 1420427"/>
              <a:gd name="connsiteY3" fmla="*/ 1029810 h 1029810"/>
              <a:gd name="connsiteX4" fmla="*/ 0 w 1420427"/>
              <a:gd name="connsiteY4" fmla="*/ 0 h 1029810"/>
              <a:gd name="connsiteX0" fmla="*/ 0 w 1420427"/>
              <a:gd name="connsiteY0" fmla="*/ 0 h 1029810"/>
              <a:gd name="connsiteX1" fmla="*/ 1420427 w 1420427"/>
              <a:gd name="connsiteY1" fmla="*/ 0 h 1029810"/>
              <a:gd name="connsiteX2" fmla="*/ 452761 w 1420427"/>
              <a:gd name="connsiteY2" fmla="*/ 1020932 h 1029810"/>
              <a:gd name="connsiteX3" fmla="*/ 0 w 1420427"/>
              <a:gd name="connsiteY3" fmla="*/ 1029810 h 1029810"/>
              <a:gd name="connsiteX4" fmla="*/ 0 w 1420427"/>
              <a:gd name="connsiteY4" fmla="*/ 0 h 1029810"/>
              <a:gd name="connsiteX0" fmla="*/ 0 w 1420427"/>
              <a:gd name="connsiteY0" fmla="*/ 0 h 1030457"/>
              <a:gd name="connsiteX1" fmla="*/ 1420427 w 1420427"/>
              <a:gd name="connsiteY1" fmla="*/ 0 h 1030457"/>
              <a:gd name="connsiteX2" fmla="*/ 445618 w 1420427"/>
              <a:gd name="connsiteY2" fmla="*/ 1030457 h 1030457"/>
              <a:gd name="connsiteX3" fmla="*/ 0 w 1420427"/>
              <a:gd name="connsiteY3" fmla="*/ 1029810 h 1030457"/>
              <a:gd name="connsiteX4" fmla="*/ 0 w 1420427"/>
              <a:gd name="connsiteY4" fmla="*/ 0 h 1030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0427" h="1030457">
                <a:moveTo>
                  <a:pt x="0" y="0"/>
                </a:moveTo>
                <a:lnTo>
                  <a:pt x="1420427" y="0"/>
                </a:lnTo>
                <a:lnTo>
                  <a:pt x="445618" y="1030457"/>
                </a:lnTo>
                <a:lnTo>
                  <a:pt x="0" y="1029810"/>
                </a:lnTo>
                <a:lnTo>
                  <a:pt x="0" y="0"/>
                </a:lnTo>
                <a:close/>
              </a:path>
            </a:pathLst>
          </a:cu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각 삼각형 14">
            <a:extLst>
              <a:ext uri="{FF2B5EF4-FFF2-40B4-BE49-F238E27FC236}">
                <a16:creationId xmlns:a16="http://schemas.microsoft.com/office/drawing/2014/main" id="{770B86E9-BB80-D6AF-EFC2-DA4286C8AC49}"/>
              </a:ext>
            </a:extLst>
          </p:cNvPr>
          <p:cNvSpPr/>
          <p:nvPr/>
        </p:nvSpPr>
        <p:spPr>
          <a:xfrm flipV="1">
            <a:off x="0" y="-1"/>
            <a:ext cx="281179" cy="275209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각 삼각형 15">
            <a:extLst>
              <a:ext uri="{FF2B5EF4-FFF2-40B4-BE49-F238E27FC236}">
                <a16:creationId xmlns:a16="http://schemas.microsoft.com/office/drawing/2014/main" id="{E02EE83A-D60A-1570-1672-139278D005E8}"/>
              </a:ext>
            </a:extLst>
          </p:cNvPr>
          <p:cNvSpPr/>
          <p:nvPr/>
        </p:nvSpPr>
        <p:spPr>
          <a:xfrm flipH="1">
            <a:off x="11721914" y="6400800"/>
            <a:ext cx="470085" cy="45720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평행 사변형 17">
            <a:extLst>
              <a:ext uri="{FF2B5EF4-FFF2-40B4-BE49-F238E27FC236}">
                <a16:creationId xmlns:a16="http://schemas.microsoft.com/office/drawing/2014/main" id="{B4E7F866-BC2B-4B70-18C0-3C473B136A3C}"/>
              </a:ext>
            </a:extLst>
          </p:cNvPr>
          <p:cNvSpPr/>
          <p:nvPr/>
        </p:nvSpPr>
        <p:spPr>
          <a:xfrm>
            <a:off x="10347974" y="5708342"/>
            <a:ext cx="1299530" cy="1149658"/>
          </a:xfrm>
          <a:prstGeom prst="parallelogram">
            <a:avLst>
              <a:gd name="adj" fmla="val 99132"/>
            </a:avLst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평행 사변형 18">
            <a:extLst>
              <a:ext uri="{FF2B5EF4-FFF2-40B4-BE49-F238E27FC236}">
                <a16:creationId xmlns:a16="http://schemas.microsoft.com/office/drawing/2014/main" id="{C18178D4-B50A-555D-E5F9-05371887B4D9}"/>
              </a:ext>
            </a:extLst>
          </p:cNvPr>
          <p:cNvSpPr/>
          <p:nvPr/>
        </p:nvSpPr>
        <p:spPr>
          <a:xfrm>
            <a:off x="1065320" y="0"/>
            <a:ext cx="586410" cy="443883"/>
          </a:xfrm>
          <a:prstGeom prst="parallelogram">
            <a:avLst>
              <a:gd name="adj" fmla="val 9913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평행 사변형 19">
            <a:extLst>
              <a:ext uri="{FF2B5EF4-FFF2-40B4-BE49-F238E27FC236}">
                <a16:creationId xmlns:a16="http://schemas.microsoft.com/office/drawing/2014/main" id="{A0BD4CC9-4FA3-75E2-91C1-430B38771ADC}"/>
              </a:ext>
            </a:extLst>
          </p:cNvPr>
          <p:cNvSpPr/>
          <p:nvPr/>
        </p:nvSpPr>
        <p:spPr>
          <a:xfrm>
            <a:off x="1" y="644788"/>
            <a:ext cx="489410" cy="488687"/>
          </a:xfrm>
          <a:custGeom>
            <a:avLst/>
            <a:gdLst>
              <a:gd name="connsiteX0" fmla="*/ 0 w 613235"/>
              <a:gd name="connsiteY0" fmla="*/ 488687 h 488687"/>
              <a:gd name="connsiteX1" fmla="*/ 484445 w 613235"/>
              <a:gd name="connsiteY1" fmla="*/ 0 h 488687"/>
              <a:gd name="connsiteX2" fmla="*/ 613235 w 613235"/>
              <a:gd name="connsiteY2" fmla="*/ 0 h 488687"/>
              <a:gd name="connsiteX3" fmla="*/ 128790 w 613235"/>
              <a:gd name="connsiteY3" fmla="*/ 488687 h 488687"/>
              <a:gd name="connsiteX4" fmla="*/ 0 w 613235"/>
              <a:gd name="connsiteY4" fmla="*/ 488687 h 488687"/>
              <a:gd name="connsiteX0" fmla="*/ 0 w 487029"/>
              <a:gd name="connsiteY0" fmla="*/ 360100 h 488687"/>
              <a:gd name="connsiteX1" fmla="*/ 358239 w 487029"/>
              <a:gd name="connsiteY1" fmla="*/ 0 h 488687"/>
              <a:gd name="connsiteX2" fmla="*/ 487029 w 487029"/>
              <a:gd name="connsiteY2" fmla="*/ 0 h 488687"/>
              <a:gd name="connsiteX3" fmla="*/ 2584 w 487029"/>
              <a:gd name="connsiteY3" fmla="*/ 488687 h 488687"/>
              <a:gd name="connsiteX4" fmla="*/ 0 w 487029"/>
              <a:gd name="connsiteY4" fmla="*/ 360100 h 488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7029" h="488687">
                <a:moveTo>
                  <a:pt x="0" y="360100"/>
                </a:moveTo>
                <a:lnTo>
                  <a:pt x="358239" y="0"/>
                </a:lnTo>
                <a:lnTo>
                  <a:pt x="487029" y="0"/>
                </a:lnTo>
                <a:lnTo>
                  <a:pt x="2584" y="488687"/>
                </a:lnTo>
                <a:cubicBezTo>
                  <a:pt x="1723" y="445825"/>
                  <a:pt x="861" y="402962"/>
                  <a:pt x="0" y="360100"/>
                </a:cubicBezTo>
                <a:close/>
              </a:path>
            </a:pathLst>
          </a:custGeom>
          <a:solidFill>
            <a:srgbClr val="B7EA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1020BCD-7155-0638-2CB6-A7DBA4D7922A}"/>
              </a:ext>
            </a:extLst>
          </p:cNvPr>
          <p:cNvSpPr txBox="1"/>
          <p:nvPr/>
        </p:nvSpPr>
        <p:spPr>
          <a:xfrm>
            <a:off x="0" y="137603"/>
            <a:ext cx="9433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03</a:t>
            </a:r>
            <a:endParaRPr lang="ko-KR" altLang="en-US" sz="32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F592A0-ED39-F5D4-A4AE-B00B25F28392}"/>
              </a:ext>
            </a:extLst>
          </p:cNvPr>
          <p:cNvSpPr txBox="1"/>
          <p:nvPr/>
        </p:nvSpPr>
        <p:spPr>
          <a:xfrm>
            <a:off x="1289586" y="200033"/>
            <a:ext cx="52266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확인 문제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08CC8AB-162F-0562-FD43-5E4DCEB013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706" y="6522064"/>
            <a:ext cx="1299531" cy="214672"/>
          </a:xfrm>
          <a:prstGeom prst="rect">
            <a:avLst/>
          </a:prstGeom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A2F37EFD-14A1-3105-5B32-BFF2ADB42D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5209" y="2221180"/>
            <a:ext cx="6701581" cy="24156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모서리가 둥근 직사각형 6">
            <a:extLst>
              <a:ext uri="{FF2B5EF4-FFF2-40B4-BE49-F238E27FC236}">
                <a16:creationId xmlns:a16="http://schemas.microsoft.com/office/drawing/2014/main" id="{B9743A5B-0507-05BC-B5B0-E481959B004B}"/>
              </a:ext>
            </a:extLst>
          </p:cNvPr>
          <p:cNvSpPr/>
          <p:nvPr/>
        </p:nvSpPr>
        <p:spPr>
          <a:xfrm>
            <a:off x="2968456" y="4106130"/>
            <a:ext cx="977230" cy="360040"/>
          </a:xfrm>
          <a:prstGeom prst="roundRect">
            <a:avLst/>
          </a:prstGeom>
          <a:solidFill>
            <a:srgbClr val="81DAD6"/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Click!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739746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33F522-89C6-2CA3-AE8D-C98CABBE15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각 삼각형 16">
            <a:extLst>
              <a:ext uri="{FF2B5EF4-FFF2-40B4-BE49-F238E27FC236}">
                <a16:creationId xmlns:a16="http://schemas.microsoft.com/office/drawing/2014/main" id="{AD45F7F4-3AB1-9B34-4520-F86E7C166FB9}"/>
              </a:ext>
            </a:extLst>
          </p:cNvPr>
          <p:cNvSpPr/>
          <p:nvPr/>
        </p:nvSpPr>
        <p:spPr>
          <a:xfrm flipH="1">
            <a:off x="10626570" y="5335480"/>
            <a:ext cx="1565429" cy="1522520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평행 사변형 11">
            <a:extLst>
              <a:ext uri="{FF2B5EF4-FFF2-40B4-BE49-F238E27FC236}">
                <a16:creationId xmlns:a16="http://schemas.microsoft.com/office/drawing/2014/main" id="{E3F0B570-90FA-5509-987D-BE1259C60CC9}"/>
              </a:ext>
            </a:extLst>
          </p:cNvPr>
          <p:cNvSpPr/>
          <p:nvPr/>
        </p:nvSpPr>
        <p:spPr>
          <a:xfrm>
            <a:off x="346229" y="0"/>
            <a:ext cx="11274641" cy="754603"/>
          </a:xfrm>
          <a:prstGeom prst="parallelogram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각 삼각형 12">
            <a:extLst>
              <a:ext uri="{FF2B5EF4-FFF2-40B4-BE49-F238E27FC236}">
                <a16:creationId xmlns:a16="http://schemas.microsoft.com/office/drawing/2014/main" id="{6B3A6C9E-F600-20E8-1D80-9101599DD060}"/>
              </a:ext>
            </a:extLst>
          </p:cNvPr>
          <p:cNvSpPr/>
          <p:nvPr/>
        </p:nvSpPr>
        <p:spPr>
          <a:xfrm flipV="1">
            <a:off x="11425560" y="-1"/>
            <a:ext cx="766439" cy="754603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126CCE19-5E18-5ED7-A005-E069F4A759C5}"/>
              </a:ext>
            </a:extLst>
          </p:cNvPr>
          <p:cNvSpPr/>
          <p:nvPr/>
        </p:nvSpPr>
        <p:spPr>
          <a:xfrm>
            <a:off x="11260115" y="586896"/>
            <a:ext cx="425805" cy="425805"/>
          </a:xfrm>
          <a:prstGeom prst="diamond">
            <a:avLst/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8B14885-4FA4-C64C-EEC9-A7DF9848DEB4}"/>
              </a:ext>
            </a:extLst>
          </p:cNvPr>
          <p:cNvSpPr/>
          <p:nvPr/>
        </p:nvSpPr>
        <p:spPr>
          <a:xfrm>
            <a:off x="0" y="0"/>
            <a:ext cx="1420427" cy="1030457"/>
          </a:xfrm>
          <a:custGeom>
            <a:avLst/>
            <a:gdLst>
              <a:gd name="connsiteX0" fmla="*/ 0 w 1420427"/>
              <a:gd name="connsiteY0" fmla="*/ 0 h 1029810"/>
              <a:gd name="connsiteX1" fmla="*/ 1420427 w 1420427"/>
              <a:gd name="connsiteY1" fmla="*/ 0 h 1029810"/>
              <a:gd name="connsiteX2" fmla="*/ 1420427 w 1420427"/>
              <a:gd name="connsiteY2" fmla="*/ 1029810 h 1029810"/>
              <a:gd name="connsiteX3" fmla="*/ 0 w 1420427"/>
              <a:gd name="connsiteY3" fmla="*/ 1029810 h 1029810"/>
              <a:gd name="connsiteX4" fmla="*/ 0 w 1420427"/>
              <a:gd name="connsiteY4" fmla="*/ 0 h 1029810"/>
              <a:gd name="connsiteX0" fmla="*/ 0 w 1420427"/>
              <a:gd name="connsiteY0" fmla="*/ 0 h 1029810"/>
              <a:gd name="connsiteX1" fmla="*/ 1420427 w 1420427"/>
              <a:gd name="connsiteY1" fmla="*/ 0 h 1029810"/>
              <a:gd name="connsiteX2" fmla="*/ 452761 w 1420427"/>
              <a:gd name="connsiteY2" fmla="*/ 1020932 h 1029810"/>
              <a:gd name="connsiteX3" fmla="*/ 0 w 1420427"/>
              <a:gd name="connsiteY3" fmla="*/ 1029810 h 1029810"/>
              <a:gd name="connsiteX4" fmla="*/ 0 w 1420427"/>
              <a:gd name="connsiteY4" fmla="*/ 0 h 1029810"/>
              <a:gd name="connsiteX0" fmla="*/ 0 w 1420427"/>
              <a:gd name="connsiteY0" fmla="*/ 0 h 1030457"/>
              <a:gd name="connsiteX1" fmla="*/ 1420427 w 1420427"/>
              <a:gd name="connsiteY1" fmla="*/ 0 h 1030457"/>
              <a:gd name="connsiteX2" fmla="*/ 445618 w 1420427"/>
              <a:gd name="connsiteY2" fmla="*/ 1030457 h 1030457"/>
              <a:gd name="connsiteX3" fmla="*/ 0 w 1420427"/>
              <a:gd name="connsiteY3" fmla="*/ 1029810 h 1030457"/>
              <a:gd name="connsiteX4" fmla="*/ 0 w 1420427"/>
              <a:gd name="connsiteY4" fmla="*/ 0 h 1030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0427" h="1030457">
                <a:moveTo>
                  <a:pt x="0" y="0"/>
                </a:moveTo>
                <a:lnTo>
                  <a:pt x="1420427" y="0"/>
                </a:lnTo>
                <a:lnTo>
                  <a:pt x="445618" y="1030457"/>
                </a:lnTo>
                <a:lnTo>
                  <a:pt x="0" y="1029810"/>
                </a:lnTo>
                <a:lnTo>
                  <a:pt x="0" y="0"/>
                </a:lnTo>
                <a:close/>
              </a:path>
            </a:pathLst>
          </a:cu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각 삼각형 14">
            <a:extLst>
              <a:ext uri="{FF2B5EF4-FFF2-40B4-BE49-F238E27FC236}">
                <a16:creationId xmlns:a16="http://schemas.microsoft.com/office/drawing/2014/main" id="{6E65C2CD-3B51-D2C3-4681-F57B8E85ED6F}"/>
              </a:ext>
            </a:extLst>
          </p:cNvPr>
          <p:cNvSpPr/>
          <p:nvPr/>
        </p:nvSpPr>
        <p:spPr>
          <a:xfrm flipV="1">
            <a:off x="0" y="-1"/>
            <a:ext cx="281179" cy="275209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각 삼각형 15">
            <a:extLst>
              <a:ext uri="{FF2B5EF4-FFF2-40B4-BE49-F238E27FC236}">
                <a16:creationId xmlns:a16="http://schemas.microsoft.com/office/drawing/2014/main" id="{168D7539-7A6E-503D-BDF1-DD3052665598}"/>
              </a:ext>
            </a:extLst>
          </p:cNvPr>
          <p:cNvSpPr/>
          <p:nvPr/>
        </p:nvSpPr>
        <p:spPr>
          <a:xfrm flipH="1">
            <a:off x="11721914" y="6400800"/>
            <a:ext cx="470085" cy="45720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평행 사변형 17">
            <a:extLst>
              <a:ext uri="{FF2B5EF4-FFF2-40B4-BE49-F238E27FC236}">
                <a16:creationId xmlns:a16="http://schemas.microsoft.com/office/drawing/2014/main" id="{66BB64BF-9474-38C2-F8FC-604241954248}"/>
              </a:ext>
            </a:extLst>
          </p:cNvPr>
          <p:cNvSpPr/>
          <p:nvPr/>
        </p:nvSpPr>
        <p:spPr>
          <a:xfrm>
            <a:off x="10347974" y="5708342"/>
            <a:ext cx="1299530" cy="1149658"/>
          </a:xfrm>
          <a:prstGeom prst="parallelogram">
            <a:avLst>
              <a:gd name="adj" fmla="val 99132"/>
            </a:avLst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평행 사변형 18">
            <a:extLst>
              <a:ext uri="{FF2B5EF4-FFF2-40B4-BE49-F238E27FC236}">
                <a16:creationId xmlns:a16="http://schemas.microsoft.com/office/drawing/2014/main" id="{6DF1388C-53C9-4088-5604-53FCF46EC0CB}"/>
              </a:ext>
            </a:extLst>
          </p:cNvPr>
          <p:cNvSpPr/>
          <p:nvPr/>
        </p:nvSpPr>
        <p:spPr>
          <a:xfrm>
            <a:off x="1065320" y="0"/>
            <a:ext cx="586410" cy="443883"/>
          </a:xfrm>
          <a:prstGeom prst="parallelogram">
            <a:avLst>
              <a:gd name="adj" fmla="val 9913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평행 사변형 19">
            <a:extLst>
              <a:ext uri="{FF2B5EF4-FFF2-40B4-BE49-F238E27FC236}">
                <a16:creationId xmlns:a16="http://schemas.microsoft.com/office/drawing/2014/main" id="{3E1B293A-A240-7989-7C69-B6A3DCC91ABF}"/>
              </a:ext>
            </a:extLst>
          </p:cNvPr>
          <p:cNvSpPr/>
          <p:nvPr/>
        </p:nvSpPr>
        <p:spPr>
          <a:xfrm>
            <a:off x="1" y="644788"/>
            <a:ext cx="489410" cy="488687"/>
          </a:xfrm>
          <a:custGeom>
            <a:avLst/>
            <a:gdLst>
              <a:gd name="connsiteX0" fmla="*/ 0 w 613235"/>
              <a:gd name="connsiteY0" fmla="*/ 488687 h 488687"/>
              <a:gd name="connsiteX1" fmla="*/ 484445 w 613235"/>
              <a:gd name="connsiteY1" fmla="*/ 0 h 488687"/>
              <a:gd name="connsiteX2" fmla="*/ 613235 w 613235"/>
              <a:gd name="connsiteY2" fmla="*/ 0 h 488687"/>
              <a:gd name="connsiteX3" fmla="*/ 128790 w 613235"/>
              <a:gd name="connsiteY3" fmla="*/ 488687 h 488687"/>
              <a:gd name="connsiteX4" fmla="*/ 0 w 613235"/>
              <a:gd name="connsiteY4" fmla="*/ 488687 h 488687"/>
              <a:gd name="connsiteX0" fmla="*/ 0 w 487029"/>
              <a:gd name="connsiteY0" fmla="*/ 360100 h 488687"/>
              <a:gd name="connsiteX1" fmla="*/ 358239 w 487029"/>
              <a:gd name="connsiteY1" fmla="*/ 0 h 488687"/>
              <a:gd name="connsiteX2" fmla="*/ 487029 w 487029"/>
              <a:gd name="connsiteY2" fmla="*/ 0 h 488687"/>
              <a:gd name="connsiteX3" fmla="*/ 2584 w 487029"/>
              <a:gd name="connsiteY3" fmla="*/ 488687 h 488687"/>
              <a:gd name="connsiteX4" fmla="*/ 0 w 487029"/>
              <a:gd name="connsiteY4" fmla="*/ 360100 h 488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7029" h="488687">
                <a:moveTo>
                  <a:pt x="0" y="360100"/>
                </a:moveTo>
                <a:lnTo>
                  <a:pt x="358239" y="0"/>
                </a:lnTo>
                <a:lnTo>
                  <a:pt x="487029" y="0"/>
                </a:lnTo>
                <a:lnTo>
                  <a:pt x="2584" y="488687"/>
                </a:lnTo>
                <a:cubicBezTo>
                  <a:pt x="1723" y="445825"/>
                  <a:pt x="861" y="402962"/>
                  <a:pt x="0" y="360100"/>
                </a:cubicBezTo>
                <a:close/>
              </a:path>
            </a:pathLst>
          </a:custGeom>
          <a:solidFill>
            <a:srgbClr val="B7EA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507C2C0-586F-5390-6EAB-DFBE8AC5B326}"/>
              </a:ext>
            </a:extLst>
          </p:cNvPr>
          <p:cNvSpPr txBox="1"/>
          <p:nvPr/>
        </p:nvSpPr>
        <p:spPr>
          <a:xfrm>
            <a:off x="0" y="137603"/>
            <a:ext cx="9433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04</a:t>
            </a:r>
            <a:endParaRPr lang="ko-KR" altLang="en-US" sz="32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C671C7-1595-C29F-790D-E7BE9618D8C2}"/>
              </a:ext>
            </a:extLst>
          </p:cNvPr>
          <p:cNvSpPr txBox="1"/>
          <p:nvPr/>
        </p:nvSpPr>
        <p:spPr>
          <a:xfrm>
            <a:off x="1289586" y="200033"/>
            <a:ext cx="59190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변수를 사용한 코드 출력</a:t>
            </a:r>
            <a:r>
              <a:rPr lang="en-US" altLang="ko-KR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1: </a:t>
            </a:r>
            <a:r>
              <a:rPr lang="ko-KR" altLang="en-US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숫자</a:t>
            </a: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FBD8295A-DC42-8856-E103-4255260C03D5}"/>
              </a:ext>
            </a:extLst>
          </p:cNvPr>
          <p:cNvSpPr/>
          <p:nvPr/>
        </p:nvSpPr>
        <p:spPr>
          <a:xfrm>
            <a:off x="639634" y="1249400"/>
            <a:ext cx="303724" cy="303724"/>
          </a:xfrm>
          <a:prstGeom prst="diamond">
            <a:avLst/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E8F625-F92A-67E5-6D0D-B57DFA085C2F}"/>
              </a:ext>
            </a:extLst>
          </p:cNvPr>
          <p:cNvSpPr txBox="1"/>
          <p:nvPr/>
        </p:nvSpPr>
        <p:spPr>
          <a:xfrm>
            <a:off x="943358" y="1170429"/>
            <a:ext cx="5152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뺄셈 연산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D71B557-6D7B-470A-993F-001B772802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706" y="6522064"/>
            <a:ext cx="1299531" cy="214672"/>
          </a:xfrm>
          <a:prstGeom prst="rect">
            <a:avLst/>
          </a:prstGeom>
        </p:spPr>
      </p:pic>
      <p:sp>
        <p:nvSpPr>
          <p:cNvPr id="7" name="모서리가 둥근 직사각형 3">
            <a:extLst>
              <a:ext uri="{FF2B5EF4-FFF2-40B4-BE49-F238E27FC236}">
                <a16:creationId xmlns:a16="http://schemas.microsoft.com/office/drawing/2014/main" id="{28D258C1-7134-4A9E-7BBE-890405DC2334}"/>
              </a:ext>
            </a:extLst>
          </p:cNvPr>
          <p:cNvSpPr/>
          <p:nvPr/>
        </p:nvSpPr>
        <p:spPr>
          <a:xfrm>
            <a:off x="2555629" y="2201699"/>
            <a:ext cx="7200800" cy="1147819"/>
          </a:xfrm>
          <a:prstGeom prst="roundRect">
            <a:avLst>
              <a:gd name="adj" fmla="val 15120"/>
            </a:avLst>
          </a:prstGeom>
          <a:solidFill>
            <a:srgbClr val="F2F3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altLang="ko-KR" sz="1600" dirty="0">
                <a:solidFill>
                  <a:schemeClr val="tx1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num1 = 100</a:t>
            </a:r>
          </a:p>
          <a:p>
            <a:r>
              <a:rPr lang="pt-BR" altLang="ko-KR" sz="1600" dirty="0">
                <a:solidFill>
                  <a:schemeClr val="tx1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num2 = 50</a:t>
            </a:r>
          </a:p>
          <a:p>
            <a:r>
              <a:rPr lang="pt-BR" altLang="ko-KR" sz="1600" dirty="0">
                <a:solidFill>
                  <a:schemeClr val="tx1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result = num1 - num2</a:t>
            </a:r>
          </a:p>
          <a:p>
            <a:r>
              <a:rPr lang="pt-BR" altLang="ko-KR" sz="1600" dirty="0">
                <a:solidFill>
                  <a:schemeClr val="tx1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print(num1,'-',num2,'=',result)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611B207-9BCB-D649-900C-136094624513}"/>
              </a:ext>
            </a:extLst>
          </p:cNvPr>
          <p:cNvSpPr txBox="1"/>
          <p:nvPr/>
        </p:nvSpPr>
        <p:spPr>
          <a:xfrm>
            <a:off x="894471" y="1596031"/>
            <a:ext cx="10305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num1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과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num2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에는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100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과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50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이 들어있음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 num1-num2=result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를 출력하는 코드를 작성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</a:p>
        </p:txBody>
      </p:sp>
      <p:sp>
        <p:nvSpPr>
          <p:cNvPr id="10" name="모서리가 둥근 직사각형 10">
            <a:extLst>
              <a:ext uri="{FF2B5EF4-FFF2-40B4-BE49-F238E27FC236}">
                <a16:creationId xmlns:a16="http://schemas.microsoft.com/office/drawing/2014/main" id="{DE884F03-DAE1-7615-891D-43867A35F113}"/>
              </a:ext>
            </a:extLst>
          </p:cNvPr>
          <p:cNvSpPr/>
          <p:nvPr/>
        </p:nvSpPr>
        <p:spPr>
          <a:xfrm>
            <a:off x="2555629" y="3423029"/>
            <a:ext cx="7200800" cy="422814"/>
          </a:xfrm>
          <a:prstGeom prst="roundRect">
            <a:avLst/>
          </a:prstGeom>
          <a:solidFill>
            <a:srgbClr val="F2F3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rgbClr val="0070C0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100 - 50 = 50</a:t>
            </a:r>
            <a:endParaRPr lang="ko-KR" altLang="en-US" sz="1600" dirty="0">
              <a:solidFill>
                <a:srgbClr val="0070C0"/>
              </a:solidFill>
              <a:latin typeface="Consolas" pitchFamily="49" charset="0"/>
              <a:ea typeface="함초롬돋움" pitchFamily="50" charset="-127"/>
              <a:cs typeface="함초롬돋움" pitchFamily="50" charset="-127"/>
            </a:endParaRPr>
          </a:p>
        </p:txBody>
      </p:sp>
      <p:sp>
        <p:nvSpPr>
          <p:cNvPr id="24" name="모서리가 둥근 직사각형 3">
            <a:extLst>
              <a:ext uri="{FF2B5EF4-FFF2-40B4-BE49-F238E27FC236}">
                <a16:creationId xmlns:a16="http://schemas.microsoft.com/office/drawing/2014/main" id="{C416521F-8FE6-9C9C-044C-AA23B4F65B32}"/>
              </a:ext>
            </a:extLst>
          </p:cNvPr>
          <p:cNvSpPr/>
          <p:nvPr/>
        </p:nvSpPr>
        <p:spPr>
          <a:xfrm>
            <a:off x="2555629" y="4331400"/>
            <a:ext cx="7200800" cy="930569"/>
          </a:xfrm>
          <a:prstGeom prst="roundRect">
            <a:avLst/>
          </a:prstGeom>
          <a:solidFill>
            <a:srgbClr val="F2F3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altLang="ko-KR" sz="1600" dirty="0">
                <a:solidFill>
                  <a:schemeClr val="tx1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num1 = 100</a:t>
            </a:r>
          </a:p>
          <a:p>
            <a:r>
              <a:rPr lang="pt-BR" altLang="ko-KR" sz="1600" dirty="0">
                <a:solidFill>
                  <a:schemeClr val="tx1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num2 = 50</a:t>
            </a:r>
          </a:p>
          <a:p>
            <a:r>
              <a:rPr lang="pt-BR" altLang="ko-KR" sz="1600" dirty="0">
                <a:solidFill>
                  <a:schemeClr val="tx1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print(num1,'-',num2,'=',num1-num2)</a:t>
            </a:r>
          </a:p>
        </p:txBody>
      </p:sp>
      <p:sp>
        <p:nvSpPr>
          <p:cNvPr id="26" name="모서리가 둥근 직사각형 10">
            <a:extLst>
              <a:ext uri="{FF2B5EF4-FFF2-40B4-BE49-F238E27FC236}">
                <a16:creationId xmlns:a16="http://schemas.microsoft.com/office/drawing/2014/main" id="{5E818636-08E7-0266-8463-EE875D134222}"/>
              </a:ext>
            </a:extLst>
          </p:cNvPr>
          <p:cNvSpPr/>
          <p:nvPr/>
        </p:nvSpPr>
        <p:spPr>
          <a:xfrm>
            <a:off x="2555629" y="5335480"/>
            <a:ext cx="7200800" cy="422814"/>
          </a:xfrm>
          <a:prstGeom prst="roundRect">
            <a:avLst/>
          </a:prstGeom>
          <a:solidFill>
            <a:srgbClr val="F2F3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rgbClr val="0070C0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100 - 50 = 50</a:t>
            </a:r>
            <a:endParaRPr lang="ko-KR" altLang="en-US" sz="1600" dirty="0">
              <a:solidFill>
                <a:srgbClr val="0070C0"/>
              </a:solidFill>
              <a:latin typeface="Consolas" pitchFamily="49" charset="0"/>
              <a:ea typeface="함초롬돋움" pitchFamily="50" charset="-127"/>
              <a:cs typeface="함초롬돋움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887972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249227-6AE9-7F55-8C37-404B0F8DA9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각 삼각형 16">
            <a:extLst>
              <a:ext uri="{FF2B5EF4-FFF2-40B4-BE49-F238E27FC236}">
                <a16:creationId xmlns:a16="http://schemas.microsoft.com/office/drawing/2014/main" id="{5D9DBE8E-913E-5F3F-3D11-BAD44DA59351}"/>
              </a:ext>
            </a:extLst>
          </p:cNvPr>
          <p:cNvSpPr/>
          <p:nvPr/>
        </p:nvSpPr>
        <p:spPr>
          <a:xfrm flipH="1">
            <a:off x="10626570" y="5335480"/>
            <a:ext cx="1565429" cy="1522520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평행 사변형 11">
            <a:extLst>
              <a:ext uri="{FF2B5EF4-FFF2-40B4-BE49-F238E27FC236}">
                <a16:creationId xmlns:a16="http://schemas.microsoft.com/office/drawing/2014/main" id="{8C6680AB-9E84-4B44-1F13-A68A6071A4BA}"/>
              </a:ext>
            </a:extLst>
          </p:cNvPr>
          <p:cNvSpPr/>
          <p:nvPr/>
        </p:nvSpPr>
        <p:spPr>
          <a:xfrm>
            <a:off x="346229" y="0"/>
            <a:ext cx="11274641" cy="754603"/>
          </a:xfrm>
          <a:prstGeom prst="parallelogram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각 삼각형 12">
            <a:extLst>
              <a:ext uri="{FF2B5EF4-FFF2-40B4-BE49-F238E27FC236}">
                <a16:creationId xmlns:a16="http://schemas.microsoft.com/office/drawing/2014/main" id="{1B6885D3-1E0A-EBC3-1FFC-5CB82EF0B96D}"/>
              </a:ext>
            </a:extLst>
          </p:cNvPr>
          <p:cNvSpPr/>
          <p:nvPr/>
        </p:nvSpPr>
        <p:spPr>
          <a:xfrm flipV="1">
            <a:off x="11425560" y="-1"/>
            <a:ext cx="766439" cy="754603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DABBA1B8-E376-0176-C4B4-2A03F1A1D960}"/>
              </a:ext>
            </a:extLst>
          </p:cNvPr>
          <p:cNvSpPr/>
          <p:nvPr/>
        </p:nvSpPr>
        <p:spPr>
          <a:xfrm>
            <a:off x="11260115" y="586896"/>
            <a:ext cx="425805" cy="425805"/>
          </a:xfrm>
          <a:prstGeom prst="diamond">
            <a:avLst/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F6780E5-CEAF-A05D-92FB-A7598A8F5900}"/>
              </a:ext>
            </a:extLst>
          </p:cNvPr>
          <p:cNvSpPr/>
          <p:nvPr/>
        </p:nvSpPr>
        <p:spPr>
          <a:xfrm>
            <a:off x="0" y="0"/>
            <a:ext cx="1420427" cy="1030457"/>
          </a:xfrm>
          <a:custGeom>
            <a:avLst/>
            <a:gdLst>
              <a:gd name="connsiteX0" fmla="*/ 0 w 1420427"/>
              <a:gd name="connsiteY0" fmla="*/ 0 h 1029810"/>
              <a:gd name="connsiteX1" fmla="*/ 1420427 w 1420427"/>
              <a:gd name="connsiteY1" fmla="*/ 0 h 1029810"/>
              <a:gd name="connsiteX2" fmla="*/ 1420427 w 1420427"/>
              <a:gd name="connsiteY2" fmla="*/ 1029810 h 1029810"/>
              <a:gd name="connsiteX3" fmla="*/ 0 w 1420427"/>
              <a:gd name="connsiteY3" fmla="*/ 1029810 h 1029810"/>
              <a:gd name="connsiteX4" fmla="*/ 0 w 1420427"/>
              <a:gd name="connsiteY4" fmla="*/ 0 h 1029810"/>
              <a:gd name="connsiteX0" fmla="*/ 0 w 1420427"/>
              <a:gd name="connsiteY0" fmla="*/ 0 h 1029810"/>
              <a:gd name="connsiteX1" fmla="*/ 1420427 w 1420427"/>
              <a:gd name="connsiteY1" fmla="*/ 0 h 1029810"/>
              <a:gd name="connsiteX2" fmla="*/ 452761 w 1420427"/>
              <a:gd name="connsiteY2" fmla="*/ 1020932 h 1029810"/>
              <a:gd name="connsiteX3" fmla="*/ 0 w 1420427"/>
              <a:gd name="connsiteY3" fmla="*/ 1029810 h 1029810"/>
              <a:gd name="connsiteX4" fmla="*/ 0 w 1420427"/>
              <a:gd name="connsiteY4" fmla="*/ 0 h 1029810"/>
              <a:gd name="connsiteX0" fmla="*/ 0 w 1420427"/>
              <a:gd name="connsiteY0" fmla="*/ 0 h 1030457"/>
              <a:gd name="connsiteX1" fmla="*/ 1420427 w 1420427"/>
              <a:gd name="connsiteY1" fmla="*/ 0 h 1030457"/>
              <a:gd name="connsiteX2" fmla="*/ 445618 w 1420427"/>
              <a:gd name="connsiteY2" fmla="*/ 1030457 h 1030457"/>
              <a:gd name="connsiteX3" fmla="*/ 0 w 1420427"/>
              <a:gd name="connsiteY3" fmla="*/ 1029810 h 1030457"/>
              <a:gd name="connsiteX4" fmla="*/ 0 w 1420427"/>
              <a:gd name="connsiteY4" fmla="*/ 0 h 1030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0427" h="1030457">
                <a:moveTo>
                  <a:pt x="0" y="0"/>
                </a:moveTo>
                <a:lnTo>
                  <a:pt x="1420427" y="0"/>
                </a:lnTo>
                <a:lnTo>
                  <a:pt x="445618" y="1030457"/>
                </a:lnTo>
                <a:lnTo>
                  <a:pt x="0" y="1029810"/>
                </a:lnTo>
                <a:lnTo>
                  <a:pt x="0" y="0"/>
                </a:lnTo>
                <a:close/>
              </a:path>
            </a:pathLst>
          </a:cu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각 삼각형 14">
            <a:extLst>
              <a:ext uri="{FF2B5EF4-FFF2-40B4-BE49-F238E27FC236}">
                <a16:creationId xmlns:a16="http://schemas.microsoft.com/office/drawing/2014/main" id="{B12CAD46-6AB4-E618-708F-01AEFD25E4E2}"/>
              </a:ext>
            </a:extLst>
          </p:cNvPr>
          <p:cNvSpPr/>
          <p:nvPr/>
        </p:nvSpPr>
        <p:spPr>
          <a:xfrm flipV="1">
            <a:off x="0" y="-1"/>
            <a:ext cx="281179" cy="275209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각 삼각형 15">
            <a:extLst>
              <a:ext uri="{FF2B5EF4-FFF2-40B4-BE49-F238E27FC236}">
                <a16:creationId xmlns:a16="http://schemas.microsoft.com/office/drawing/2014/main" id="{2EE12132-4ED3-98AD-3E56-A551CCA56FD4}"/>
              </a:ext>
            </a:extLst>
          </p:cNvPr>
          <p:cNvSpPr/>
          <p:nvPr/>
        </p:nvSpPr>
        <p:spPr>
          <a:xfrm flipH="1">
            <a:off x="11721914" y="6400800"/>
            <a:ext cx="470085" cy="45720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평행 사변형 17">
            <a:extLst>
              <a:ext uri="{FF2B5EF4-FFF2-40B4-BE49-F238E27FC236}">
                <a16:creationId xmlns:a16="http://schemas.microsoft.com/office/drawing/2014/main" id="{323CE85E-D933-86F2-0209-1A74D78285DB}"/>
              </a:ext>
            </a:extLst>
          </p:cNvPr>
          <p:cNvSpPr/>
          <p:nvPr/>
        </p:nvSpPr>
        <p:spPr>
          <a:xfrm>
            <a:off x="10347974" y="5708342"/>
            <a:ext cx="1299530" cy="1149658"/>
          </a:xfrm>
          <a:prstGeom prst="parallelogram">
            <a:avLst>
              <a:gd name="adj" fmla="val 99132"/>
            </a:avLst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평행 사변형 18">
            <a:extLst>
              <a:ext uri="{FF2B5EF4-FFF2-40B4-BE49-F238E27FC236}">
                <a16:creationId xmlns:a16="http://schemas.microsoft.com/office/drawing/2014/main" id="{E2DE2F90-B454-F76C-DCC9-9476ED53E3A7}"/>
              </a:ext>
            </a:extLst>
          </p:cNvPr>
          <p:cNvSpPr/>
          <p:nvPr/>
        </p:nvSpPr>
        <p:spPr>
          <a:xfrm>
            <a:off x="1065320" y="0"/>
            <a:ext cx="586410" cy="443883"/>
          </a:xfrm>
          <a:prstGeom prst="parallelogram">
            <a:avLst>
              <a:gd name="adj" fmla="val 9913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평행 사변형 19">
            <a:extLst>
              <a:ext uri="{FF2B5EF4-FFF2-40B4-BE49-F238E27FC236}">
                <a16:creationId xmlns:a16="http://schemas.microsoft.com/office/drawing/2014/main" id="{5A4BE9A8-6EDE-12DA-CCC1-698243B30D00}"/>
              </a:ext>
            </a:extLst>
          </p:cNvPr>
          <p:cNvSpPr/>
          <p:nvPr/>
        </p:nvSpPr>
        <p:spPr>
          <a:xfrm>
            <a:off x="1" y="644788"/>
            <a:ext cx="489410" cy="488687"/>
          </a:xfrm>
          <a:custGeom>
            <a:avLst/>
            <a:gdLst>
              <a:gd name="connsiteX0" fmla="*/ 0 w 613235"/>
              <a:gd name="connsiteY0" fmla="*/ 488687 h 488687"/>
              <a:gd name="connsiteX1" fmla="*/ 484445 w 613235"/>
              <a:gd name="connsiteY1" fmla="*/ 0 h 488687"/>
              <a:gd name="connsiteX2" fmla="*/ 613235 w 613235"/>
              <a:gd name="connsiteY2" fmla="*/ 0 h 488687"/>
              <a:gd name="connsiteX3" fmla="*/ 128790 w 613235"/>
              <a:gd name="connsiteY3" fmla="*/ 488687 h 488687"/>
              <a:gd name="connsiteX4" fmla="*/ 0 w 613235"/>
              <a:gd name="connsiteY4" fmla="*/ 488687 h 488687"/>
              <a:gd name="connsiteX0" fmla="*/ 0 w 487029"/>
              <a:gd name="connsiteY0" fmla="*/ 360100 h 488687"/>
              <a:gd name="connsiteX1" fmla="*/ 358239 w 487029"/>
              <a:gd name="connsiteY1" fmla="*/ 0 h 488687"/>
              <a:gd name="connsiteX2" fmla="*/ 487029 w 487029"/>
              <a:gd name="connsiteY2" fmla="*/ 0 h 488687"/>
              <a:gd name="connsiteX3" fmla="*/ 2584 w 487029"/>
              <a:gd name="connsiteY3" fmla="*/ 488687 h 488687"/>
              <a:gd name="connsiteX4" fmla="*/ 0 w 487029"/>
              <a:gd name="connsiteY4" fmla="*/ 360100 h 488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7029" h="488687">
                <a:moveTo>
                  <a:pt x="0" y="360100"/>
                </a:moveTo>
                <a:lnTo>
                  <a:pt x="358239" y="0"/>
                </a:lnTo>
                <a:lnTo>
                  <a:pt x="487029" y="0"/>
                </a:lnTo>
                <a:lnTo>
                  <a:pt x="2584" y="488687"/>
                </a:lnTo>
                <a:cubicBezTo>
                  <a:pt x="1723" y="445825"/>
                  <a:pt x="861" y="402962"/>
                  <a:pt x="0" y="360100"/>
                </a:cubicBezTo>
                <a:close/>
              </a:path>
            </a:pathLst>
          </a:custGeom>
          <a:solidFill>
            <a:srgbClr val="B7EA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BDF245-319A-1AC6-7FED-A849E974F639}"/>
              </a:ext>
            </a:extLst>
          </p:cNvPr>
          <p:cNvSpPr txBox="1"/>
          <p:nvPr/>
        </p:nvSpPr>
        <p:spPr>
          <a:xfrm>
            <a:off x="0" y="137603"/>
            <a:ext cx="9433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04</a:t>
            </a:r>
            <a:endParaRPr lang="ko-KR" altLang="en-US" sz="32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A156BD-35C8-AD60-C108-813F89EF56A6}"/>
              </a:ext>
            </a:extLst>
          </p:cNvPr>
          <p:cNvSpPr txBox="1"/>
          <p:nvPr/>
        </p:nvSpPr>
        <p:spPr>
          <a:xfrm>
            <a:off x="1289586" y="200033"/>
            <a:ext cx="59190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변수를 사용한 코드 출력</a:t>
            </a:r>
            <a:r>
              <a:rPr lang="en-US" altLang="ko-KR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1: </a:t>
            </a:r>
            <a:r>
              <a:rPr lang="ko-KR" altLang="en-US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숫자</a:t>
            </a: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2444DF12-3C09-98F6-A219-9357BCE3D180}"/>
              </a:ext>
            </a:extLst>
          </p:cNvPr>
          <p:cNvSpPr/>
          <p:nvPr/>
        </p:nvSpPr>
        <p:spPr>
          <a:xfrm>
            <a:off x="639634" y="1249400"/>
            <a:ext cx="303724" cy="303724"/>
          </a:xfrm>
          <a:prstGeom prst="diamond">
            <a:avLst/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EC5C4C-F816-0660-8A83-CAEC2C926797}"/>
              </a:ext>
            </a:extLst>
          </p:cNvPr>
          <p:cNvSpPr txBox="1"/>
          <p:nvPr/>
        </p:nvSpPr>
        <p:spPr>
          <a:xfrm>
            <a:off x="943358" y="1170429"/>
            <a:ext cx="5152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곱셈 연산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2DAE0B3-B5B6-3D7E-3BD6-204F2E1F96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706" y="6522064"/>
            <a:ext cx="1299531" cy="214672"/>
          </a:xfrm>
          <a:prstGeom prst="rect">
            <a:avLst/>
          </a:prstGeom>
        </p:spPr>
      </p:pic>
      <p:sp>
        <p:nvSpPr>
          <p:cNvPr id="7" name="모서리가 둥근 직사각형 3">
            <a:extLst>
              <a:ext uri="{FF2B5EF4-FFF2-40B4-BE49-F238E27FC236}">
                <a16:creationId xmlns:a16="http://schemas.microsoft.com/office/drawing/2014/main" id="{E7739458-3460-8ADD-62C8-C84A88F20F18}"/>
              </a:ext>
            </a:extLst>
          </p:cNvPr>
          <p:cNvSpPr/>
          <p:nvPr/>
        </p:nvSpPr>
        <p:spPr>
          <a:xfrm>
            <a:off x="2555629" y="2201699"/>
            <a:ext cx="7200800" cy="1147819"/>
          </a:xfrm>
          <a:prstGeom prst="roundRect">
            <a:avLst>
              <a:gd name="adj" fmla="val 15120"/>
            </a:avLst>
          </a:prstGeom>
          <a:solidFill>
            <a:srgbClr val="F2F3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altLang="ko-KR" sz="1600" dirty="0">
                <a:solidFill>
                  <a:schemeClr val="tx1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num1 = 100</a:t>
            </a:r>
          </a:p>
          <a:p>
            <a:r>
              <a:rPr lang="pt-BR" altLang="ko-KR" sz="1600" dirty="0">
                <a:solidFill>
                  <a:schemeClr val="tx1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num2 = 50</a:t>
            </a:r>
          </a:p>
          <a:p>
            <a:r>
              <a:rPr lang="pt-BR" altLang="ko-KR" sz="1600" dirty="0">
                <a:solidFill>
                  <a:schemeClr val="tx1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result = num1 </a:t>
            </a:r>
            <a:r>
              <a:rPr lang="pt-BR" altLang="ko-KR" sz="1600" dirty="0">
                <a:solidFill>
                  <a:srgbClr val="FF0000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*</a:t>
            </a:r>
            <a:r>
              <a:rPr lang="pt-BR" altLang="ko-KR" sz="1600" dirty="0">
                <a:solidFill>
                  <a:schemeClr val="tx1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 num2</a:t>
            </a:r>
          </a:p>
          <a:p>
            <a:r>
              <a:rPr lang="pt-BR" altLang="ko-KR" sz="1600" dirty="0">
                <a:solidFill>
                  <a:schemeClr val="tx1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print(num1,'x',num2,'=',result)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1717C8B-6E9F-9CCD-4F4D-6E9B8CBA54FE}"/>
              </a:ext>
            </a:extLst>
          </p:cNvPr>
          <p:cNvSpPr txBox="1"/>
          <p:nvPr/>
        </p:nvSpPr>
        <p:spPr>
          <a:xfrm>
            <a:off x="894471" y="1596031"/>
            <a:ext cx="10305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num1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과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num2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에는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100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과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50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이 들어있음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 num1 x num2=result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를 출력하는 코드를 작성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</a:p>
        </p:txBody>
      </p:sp>
      <p:sp>
        <p:nvSpPr>
          <p:cNvPr id="10" name="모서리가 둥근 직사각형 10">
            <a:extLst>
              <a:ext uri="{FF2B5EF4-FFF2-40B4-BE49-F238E27FC236}">
                <a16:creationId xmlns:a16="http://schemas.microsoft.com/office/drawing/2014/main" id="{93304626-572C-FDC3-A4BA-298CC9D3C4BD}"/>
              </a:ext>
            </a:extLst>
          </p:cNvPr>
          <p:cNvSpPr/>
          <p:nvPr/>
        </p:nvSpPr>
        <p:spPr>
          <a:xfrm>
            <a:off x="2555629" y="3423029"/>
            <a:ext cx="7200800" cy="422814"/>
          </a:xfrm>
          <a:prstGeom prst="roundRect">
            <a:avLst/>
          </a:prstGeom>
          <a:solidFill>
            <a:srgbClr val="F2F3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rgbClr val="0070C0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100 x 50 = 5000</a:t>
            </a:r>
            <a:endParaRPr lang="ko-KR" altLang="en-US" sz="1600" dirty="0">
              <a:solidFill>
                <a:srgbClr val="0070C0"/>
              </a:solidFill>
              <a:latin typeface="Consolas" pitchFamily="49" charset="0"/>
              <a:ea typeface="함초롬돋움" pitchFamily="50" charset="-127"/>
              <a:cs typeface="함초롬돋움" pitchFamily="50" charset="-127"/>
            </a:endParaRPr>
          </a:p>
        </p:txBody>
      </p:sp>
      <p:sp>
        <p:nvSpPr>
          <p:cNvPr id="24" name="모서리가 둥근 직사각형 3">
            <a:extLst>
              <a:ext uri="{FF2B5EF4-FFF2-40B4-BE49-F238E27FC236}">
                <a16:creationId xmlns:a16="http://schemas.microsoft.com/office/drawing/2014/main" id="{8DA1EB46-6231-FC7A-585E-FCFF94F31BA4}"/>
              </a:ext>
            </a:extLst>
          </p:cNvPr>
          <p:cNvSpPr/>
          <p:nvPr/>
        </p:nvSpPr>
        <p:spPr>
          <a:xfrm>
            <a:off x="2555629" y="4331400"/>
            <a:ext cx="7200800" cy="930569"/>
          </a:xfrm>
          <a:prstGeom prst="roundRect">
            <a:avLst/>
          </a:prstGeom>
          <a:solidFill>
            <a:srgbClr val="F2F3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altLang="ko-KR" sz="1600" dirty="0">
                <a:solidFill>
                  <a:schemeClr val="tx1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num1 = 100</a:t>
            </a:r>
          </a:p>
          <a:p>
            <a:r>
              <a:rPr lang="pt-BR" altLang="ko-KR" sz="1600" dirty="0">
                <a:solidFill>
                  <a:schemeClr val="tx1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num2 = 50</a:t>
            </a:r>
          </a:p>
          <a:p>
            <a:r>
              <a:rPr lang="pt-BR" altLang="ko-KR" sz="1600" dirty="0">
                <a:solidFill>
                  <a:schemeClr val="tx1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print(num1,'x',num2,'=',num1</a:t>
            </a:r>
            <a:r>
              <a:rPr lang="pt-BR" altLang="ko-KR" sz="1600" dirty="0">
                <a:solidFill>
                  <a:srgbClr val="FF0000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*</a:t>
            </a:r>
            <a:r>
              <a:rPr lang="pt-BR" altLang="ko-KR" sz="1600" dirty="0">
                <a:solidFill>
                  <a:schemeClr val="tx1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num2)</a:t>
            </a:r>
          </a:p>
        </p:txBody>
      </p:sp>
      <p:sp>
        <p:nvSpPr>
          <p:cNvPr id="26" name="모서리가 둥근 직사각형 10">
            <a:extLst>
              <a:ext uri="{FF2B5EF4-FFF2-40B4-BE49-F238E27FC236}">
                <a16:creationId xmlns:a16="http://schemas.microsoft.com/office/drawing/2014/main" id="{6FCACAED-E432-DE8E-AF3D-35628D9C11B4}"/>
              </a:ext>
            </a:extLst>
          </p:cNvPr>
          <p:cNvSpPr/>
          <p:nvPr/>
        </p:nvSpPr>
        <p:spPr>
          <a:xfrm>
            <a:off x="2555629" y="5335480"/>
            <a:ext cx="7200800" cy="422814"/>
          </a:xfrm>
          <a:prstGeom prst="roundRect">
            <a:avLst/>
          </a:prstGeom>
          <a:solidFill>
            <a:srgbClr val="F2F3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rgbClr val="0070C0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100 x 50 = 5000</a:t>
            </a:r>
            <a:endParaRPr lang="ko-KR" altLang="en-US" sz="1600" dirty="0">
              <a:solidFill>
                <a:srgbClr val="0070C0"/>
              </a:solidFill>
              <a:latin typeface="Consolas" pitchFamily="49" charset="0"/>
              <a:ea typeface="함초롬돋움" pitchFamily="50" charset="-127"/>
              <a:cs typeface="함초롬돋움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057568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FC112A-B66B-82C5-35A0-20E6F3759D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각 삼각형 16">
            <a:extLst>
              <a:ext uri="{FF2B5EF4-FFF2-40B4-BE49-F238E27FC236}">
                <a16:creationId xmlns:a16="http://schemas.microsoft.com/office/drawing/2014/main" id="{70DEC7E5-1A2F-F8B7-17C2-B40E214CD839}"/>
              </a:ext>
            </a:extLst>
          </p:cNvPr>
          <p:cNvSpPr/>
          <p:nvPr/>
        </p:nvSpPr>
        <p:spPr>
          <a:xfrm flipH="1">
            <a:off x="10626570" y="5335480"/>
            <a:ext cx="1565429" cy="1522520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평행 사변형 11">
            <a:extLst>
              <a:ext uri="{FF2B5EF4-FFF2-40B4-BE49-F238E27FC236}">
                <a16:creationId xmlns:a16="http://schemas.microsoft.com/office/drawing/2014/main" id="{9D3E8D20-F541-BB50-F860-B86760566D38}"/>
              </a:ext>
            </a:extLst>
          </p:cNvPr>
          <p:cNvSpPr/>
          <p:nvPr/>
        </p:nvSpPr>
        <p:spPr>
          <a:xfrm>
            <a:off x="346229" y="0"/>
            <a:ext cx="11274641" cy="754603"/>
          </a:xfrm>
          <a:prstGeom prst="parallelogram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각 삼각형 12">
            <a:extLst>
              <a:ext uri="{FF2B5EF4-FFF2-40B4-BE49-F238E27FC236}">
                <a16:creationId xmlns:a16="http://schemas.microsoft.com/office/drawing/2014/main" id="{304F5202-3F5D-14D8-B08C-2B299D6DB43D}"/>
              </a:ext>
            </a:extLst>
          </p:cNvPr>
          <p:cNvSpPr/>
          <p:nvPr/>
        </p:nvSpPr>
        <p:spPr>
          <a:xfrm flipV="1">
            <a:off x="11425560" y="-1"/>
            <a:ext cx="766439" cy="754603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C3C6EC41-F55A-3E00-D904-2055A42885F8}"/>
              </a:ext>
            </a:extLst>
          </p:cNvPr>
          <p:cNvSpPr/>
          <p:nvPr/>
        </p:nvSpPr>
        <p:spPr>
          <a:xfrm>
            <a:off x="11260115" y="586896"/>
            <a:ext cx="425805" cy="425805"/>
          </a:xfrm>
          <a:prstGeom prst="diamond">
            <a:avLst/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427A0E9-EC2D-F08E-6EF1-3222110FBDA2}"/>
              </a:ext>
            </a:extLst>
          </p:cNvPr>
          <p:cNvSpPr/>
          <p:nvPr/>
        </p:nvSpPr>
        <p:spPr>
          <a:xfrm>
            <a:off x="0" y="0"/>
            <a:ext cx="1420427" cy="1030457"/>
          </a:xfrm>
          <a:custGeom>
            <a:avLst/>
            <a:gdLst>
              <a:gd name="connsiteX0" fmla="*/ 0 w 1420427"/>
              <a:gd name="connsiteY0" fmla="*/ 0 h 1029810"/>
              <a:gd name="connsiteX1" fmla="*/ 1420427 w 1420427"/>
              <a:gd name="connsiteY1" fmla="*/ 0 h 1029810"/>
              <a:gd name="connsiteX2" fmla="*/ 1420427 w 1420427"/>
              <a:gd name="connsiteY2" fmla="*/ 1029810 h 1029810"/>
              <a:gd name="connsiteX3" fmla="*/ 0 w 1420427"/>
              <a:gd name="connsiteY3" fmla="*/ 1029810 h 1029810"/>
              <a:gd name="connsiteX4" fmla="*/ 0 w 1420427"/>
              <a:gd name="connsiteY4" fmla="*/ 0 h 1029810"/>
              <a:gd name="connsiteX0" fmla="*/ 0 w 1420427"/>
              <a:gd name="connsiteY0" fmla="*/ 0 h 1029810"/>
              <a:gd name="connsiteX1" fmla="*/ 1420427 w 1420427"/>
              <a:gd name="connsiteY1" fmla="*/ 0 h 1029810"/>
              <a:gd name="connsiteX2" fmla="*/ 452761 w 1420427"/>
              <a:gd name="connsiteY2" fmla="*/ 1020932 h 1029810"/>
              <a:gd name="connsiteX3" fmla="*/ 0 w 1420427"/>
              <a:gd name="connsiteY3" fmla="*/ 1029810 h 1029810"/>
              <a:gd name="connsiteX4" fmla="*/ 0 w 1420427"/>
              <a:gd name="connsiteY4" fmla="*/ 0 h 1029810"/>
              <a:gd name="connsiteX0" fmla="*/ 0 w 1420427"/>
              <a:gd name="connsiteY0" fmla="*/ 0 h 1030457"/>
              <a:gd name="connsiteX1" fmla="*/ 1420427 w 1420427"/>
              <a:gd name="connsiteY1" fmla="*/ 0 h 1030457"/>
              <a:gd name="connsiteX2" fmla="*/ 445618 w 1420427"/>
              <a:gd name="connsiteY2" fmla="*/ 1030457 h 1030457"/>
              <a:gd name="connsiteX3" fmla="*/ 0 w 1420427"/>
              <a:gd name="connsiteY3" fmla="*/ 1029810 h 1030457"/>
              <a:gd name="connsiteX4" fmla="*/ 0 w 1420427"/>
              <a:gd name="connsiteY4" fmla="*/ 0 h 1030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0427" h="1030457">
                <a:moveTo>
                  <a:pt x="0" y="0"/>
                </a:moveTo>
                <a:lnTo>
                  <a:pt x="1420427" y="0"/>
                </a:lnTo>
                <a:lnTo>
                  <a:pt x="445618" y="1030457"/>
                </a:lnTo>
                <a:lnTo>
                  <a:pt x="0" y="1029810"/>
                </a:lnTo>
                <a:lnTo>
                  <a:pt x="0" y="0"/>
                </a:lnTo>
                <a:close/>
              </a:path>
            </a:pathLst>
          </a:cu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각 삼각형 14">
            <a:extLst>
              <a:ext uri="{FF2B5EF4-FFF2-40B4-BE49-F238E27FC236}">
                <a16:creationId xmlns:a16="http://schemas.microsoft.com/office/drawing/2014/main" id="{D6424EBA-F7AE-470E-FBE8-0ED147080192}"/>
              </a:ext>
            </a:extLst>
          </p:cNvPr>
          <p:cNvSpPr/>
          <p:nvPr/>
        </p:nvSpPr>
        <p:spPr>
          <a:xfrm flipV="1">
            <a:off x="0" y="-1"/>
            <a:ext cx="281179" cy="275209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각 삼각형 15">
            <a:extLst>
              <a:ext uri="{FF2B5EF4-FFF2-40B4-BE49-F238E27FC236}">
                <a16:creationId xmlns:a16="http://schemas.microsoft.com/office/drawing/2014/main" id="{3FDFCFFF-AA86-BE06-C08E-C3755BB64ABA}"/>
              </a:ext>
            </a:extLst>
          </p:cNvPr>
          <p:cNvSpPr/>
          <p:nvPr/>
        </p:nvSpPr>
        <p:spPr>
          <a:xfrm flipH="1">
            <a:off x="11721914" y="6400800"/>
            <a:ext cx="470085" cy="45720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평행 사변형 17">
            <a:extLst>
              <a:ext uri="{FF2B5EF4-FFF2-40B4-BE49-F238E27FC236}">
                <a16:creationId xmlns:a16="http://schemas.microsoft.com/office/drawing/2014/main" id="{83A5B904-9584-04DF-2FEC-8777DE948B8C}"/>
              </a:ext>
            </a:extLst>
          </p:cNvPr>
          <p:cNvSpPr/>
          <p:nvPr/>
        </p:nvSpPr>
        <p:spPr>
          <a:xfrm>
            <a:off x="10347974" y="5708342"/>
            <a:ext cx="1299530" cy="1149658"/>
          </a:xfrm>
          <a:prstGeom prst="parallelogram">
            <a:avLst>
              <a:gd name="adj" fmla="val 99132"/>
            </a:avLst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평행 사변형 18">
            <a:extLst>
              <a:ext uri="{FF2B5EF4-FFF2-40B4-BE49-F238E27FC236}">
                <a16:creationId xmlns:a16="http://schemas.microsoft.com/office/drawing/2014/main" id="{004ECD2E-674E-88AA-AB7A-1396437945E2}"/>
              </a:ext>
            </a:extLst>
          </p:cNvPr>
          <p:cNvSpPr/>
          <p:nvPr/>
        </p:nvSpPr>
        <p:spPr>
          <a:xfrm>
            <a:off x="1065320" y="0"/>
            <a:ext cx="586410" cy="443883"/>
          </a:xfrm>
          <a:prstGeom prst="parallelogram">
            <a:avLst>
              <a:gd name="adj" fmla="val 9913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평행 사변형 19">
            <a:extLst>
              <a:ext uri="{FF2B5EF4-FFF2-40B4-BE49-F238E27FC236}">
                <a16:creationId xmlns:a16="http://schemas.microsoft.com/office/drawing/2014/main" id="{B4E2C9C9-9528-8277-C098-21B087E09B8F}"/>
              </a:ext>
            </a:extLst>
          </p:cNvPr>
          <p:cNvSpPr/>
          <p:nvPr/>
        </p:nvSpPr>
        <p:spPr>
          <a:xfrm>
            <a:off x="1" y="644788"/>
            <a:ext cx="489410" cy="488687"/>
          </a:xfrm>
          <a:custGeom>
            <a:avLst/>
            <a:gdLst>
              <a:gd name="connsiteX0" fmla="*/ 0 w 613235"/>
              <a:gd name="connsiteY0" fmla="*/ 488687 h 488687"/>
              <a:gd name="connsiteX1" fmla="*/ 484445 w 613235"/>
              <a:gd name="connsiteY1" fmla="*/ 0 h 488687"/>
              <a:gd name="connsiteX2" fmla="*/ 613235 w 613235"/>
              <a:gd name="connsiteY2" fmla="*/ 0 h 488687"/>
              <a:gd name="connsiteX3" fmla="*/ 128790 w 613235"/>
              <a:gd name="connsiteY3" fmla="*/ 488687 h 488687"/>
              <a:gd name="connsiteX4" fmla="*/ 0 w 613235"/>
              <a:gd name="connsiteY4" fmla="*/ 488687 h 488687"/>
              <a:gd name="connsiteX0" fmla="*/ 0 w 487029"/>
              <a:gd name="connsiteY0" fmla="*/ 360100 h 488687"/>
              <a:gd name="connsiteX1" fmla="*/ 358239 w 487029"/>
              <a:gd name="connsiteY1" fmla="*/ 0 h 488687"/>
              <a:gd name="connsiteX2" fmla="*/ 487029 w 487029"/>
              <a:gd name="connsiteY2" fmla="*/ 0 h 488687"/>
              <a:gd name="connsiteX3" fmla="*/ 2584 w 487029"/>
              <a:gd name="connsiteY3" fmla="*/ 488687 h 488687"/>
              <a:gd name="connsiteX4" fmla="*/ 0 w 487029"/>
              <a:gd name="connsiteY4" fmla="*/ 360100 h 488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7029" h="488687">
                <a:moveTo>
                  <a:pt x="0" y="360100"/>
                </a:moveTo>
                <a:lnTo>
                  <a:pt x="358239" y="0"/>
                </a:lnTo>
                <a:lnTo>
                  <a:pt x="487029" y="0"/>
                </a:lnTo>
                <a:lnTo>
                  <a:pt x="2584" y="488687"/>
                </a:lnTo>
                <a:cubicBezTo>
                  <a:pt x="1723" y="445825"/>
                  <a:pt x="861" y="402962"/>
                  <a:pt x="0" y="360100"/>
                </a:cubicBezTo>
                <a:close/>
              </a:path>
            </a:pathLst>
          </a:custGeom>
          <a:solidFill>
            <a:srgbClr val="B7EA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157163E-EAF8-F9DB-4C30-F88B2D90495A}"/>
              </a:ext>
            </a:extLst>
          </p:cNvPr>
          <p:cNvSpPr txBox="1"/>
          <p:nvPr/>
        </p:nvSpPr>
        <p:spPr>
          <a:xfrm>
            <a:off x="0" y="137603"/>
            <a:ext cx="9433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04</a:t>
            </a:r>
            <a:endParaRPr lang="ko-KR" altLang="en-US" sz="32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3D8858-3D36-189F-C0F0-C222D0035F2E}"/>
              </a:ext>
            </a:extLst>
          </p:cNvPr>
          <p:cNvSpPr txBox="1"/>
          <p:nvPr/>
        </p:nvSpPr>
        <p:spPr>
          <a:xfrm>
            <a:off x="1289586" y="200033"/>
            <a:ext cx="59190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변수를 사용한 코드 출력</a:t>
            </a:r>
            <a:r>
              <a:rPr lang="en-US" altLang="ko-KR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1: </a:t>
            </a:r>
            <a:r>
              <a:rPr lang="ko-KR" altLang="en-US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숫자</a:t>
            </a: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2393F1C2-D5D6-A0C4-B107-614374824246}"/>
              </a:ext>
            </a:extLst>
          </p:cNvPr>
          <p:cNvSpPr/>
          <p:nvPr/>
        </p:nvSpPr>
        <p:spPr>
          <a:xfrm>
            <a:off x="639634" y="1249400"/>
            <a:ext cx="303724" cy="303724"/>
          </a:xfrm>
          <a:prstGeom prst="diamond">
            <a:avLst/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B22FAA-5F0B-A817-52E0-DB6AED0F6BF2}"/>
              </a:ext>
            </a:extLst>
          </p:cNvPr>
          <p:cNvSpPr txBox="1"/>
          <p:nvPr/>
        </p:nvSpPr>
        <p:spPr>
          <a:xfrm>
            <a:off x="943358" y="1170429"/>
            <a:ext cx="5152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나눗셈 연산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EAF4249-B934-5FFA-3BA2-7A18374184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706" y="6522064"/>
            <a:ext cx="1299531" cy="214672"/>
          </a:xfrm>
          <a:prstGeom prst="rect">
            <a:avLst/>
          </a:prstGeom>
        </p:spPr>
      </p:pic>
      <p:sp>
        <p:nvSpPr>
          <p:cNvPr id="7" name="모서리가 둥근 직사각형 3">
            <a:extLst>
              <a:ext uri="{FF2B5EF4-FFF2-40B4-BE49-F238E27FC236}">
                <a16:creationId xmlns:a16="http://schemas.microsoft.com/office/drawing/2014/main" id="{A65299D3-73DB-6918-0278-5D7ECED989D3}"/>
              </a:ext>
            </a:extLst>
          </p:cNvPr>
          <p:cNvSpPr/>
          <p:nvPr/>
        </p:nvSpPr>
        <p:spPr>
          <a:xfrm>
            <a:off x="2555629" y="2201699"/>
            <a:ext cx="7200800" cy="1147819"/>
          </a:xfrm>
          <a:prstGeom prst="roundRect">
            <a:avLst>
              <a:gd name="adj" fmla="val 15120"/>
            </a:avLst>
          </a:prstGeom>
          <a:solidFill>
            <a:srgbClr val="F2F3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altLang="ko-KR" sz="1600" dirty="0">
                <a:solidFill>
                  <a:schemeClr val="tx1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num1 = 100</a:t>
            </a:r>
          </a:p>
          <a:p>
            <a:r>
              <a:rPr lang="pt-BR" altLang="ko-KR" sz="1600" dirty="0">
                <a:solidFill>
                  <a:schemeClr val="tx1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num2 = 50</a:t>
            </a:r>
          </a:p>
          <a:p>
            <a:r>
              <a:rPr lang="pt-BR" altLang="ko-KR" sz="1600" dirty="0">
                <a:solidFill>
                  <a:schemeClr val="tx1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result = num1 </a:t>
            </a:r>
            <a:r>
              <a:rPr lang="pt-BR" altLang="ko-KR" sz="1600" dirty="0">
                <a:solidFill>
                  <a:srgbClr val="FF0000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/</a:t>
            </a:r>
            <a:r>
              <a:rPr lang="pt-BR" altLang="ko-KR" sz="1600" dirty="0">
                <a:solidFill>
                  <a:schemeClr val="tx1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 num2</a:t>
            </a:r>
          </a:p>
          <a:p>
            <a:r>
              <a:rPr lang="pt-BR" altLang="ko-KR" sz="1600" dirty="0">
                <a:solidFill>
                  <a:schemeClr val="tx1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print(num1,'÷',num2,'=',result)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2232AE2-8519-AF89-E8EC-7B80CEEB7327}"/>
              </a:ext>
            </a:extLst>
          </p:cNvPr>
          <p:cNvSpPr txBox="1"/>
          <p:nvPr/>
        </p:nvSpPr>
        <p:spPr>
          <a:xfrm>
            <a:off x="894471" y="1596031"/>
            <a:ext cx="10305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num1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과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num2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에는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100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과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50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이 들어있음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 num1 ÷ num2=result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를 출력하는 코드를 작성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</a:p>
        </p:txBody>
      </p:sp>
      <p:sp>
        <p:nvSpPr>
          <p:cNvPr id="10" name="모서리가 둥근 직사각형 10">
            <a:extLst>
              <a:ext uri="{FF2B5EF4-FFF2-40B4-BE49-F238E27FC236}">
                <a16:creationId xmlns:a16="http://schemas.microsoft.com/office/drawing/2014/main" id="{0A99098A-4989-C282-CAA6-2AE1ABD8B029}"/>
              </a:ext>
            </a:extLst>
          </p:cNvPr>
          <p:cNvSpPr/>
          <p:nvPr/>
        </p:nvSpPr>
        <p:spPr>
          <a:xfrm>
            <a:off x="2555629" y="3423029"/>
            <a:ext cx="7200800" cy="422814"/>
          </a:xfrm>
          <a:prstGeom prst="roundRect">
            <a:avLst/>
          </a:prstGeom>
          <a:solidFill>
            <a:srgbClr val="F2F3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rgbClr val="0070C0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100 ÷ 50 = 2.0</a:t>
            </a:r>
            <a:endParaRPr lang="ko-KR" altLang="en-US" sz="1600" dirty="0">
              <a:solidFill>
                <a:srgbClr val="0070C0"/>
              </a:solidFill>
              <a:latin typeface="Consolas" pitchFamily="49" charset="0"/>
              <a:ea typeface="함초롬돋움" pitchFamily="50" charset="-127"/>
              <a:cs typeface="함초롬돋움" pitchFamily="50" charset="-127"/>
            </a:endParaRPr>
          </a:p>
        </p:txBody>
      </p:sp>
      <p:sp>
        <p:nvSpPr>
          <p:cNvPr id="24" name="모서리가 둥근 직사각형 3">
            <a:extLst>
              <a:ext uri="{FF2B5EF4-FFF2-40B4-BE49-F238E27FC236}">
                <a16:creationId xmlns:a16="http://schemas.microsoft.com/office/drawing/2014/main" id="{F8E6606F-5358-51F2-B29A-1FC9F72134CC}"/>
              </a:ext>
            </a:extLst>
          </p:cNvPr>
          <p:cNvSpPr/>
          <p:nvPr/>
        </p:nvSpPr>
        <p:spPr>
          <a:xfrm>
            <a:off x="2555629" y="4331400"/>
            <a:ext cx="7200800" cy="930569"/>
          </a:xfrm>
          <a:prstGeom prst="roundRect">
            <a:avLst/>
          </a:prstGeom>
          <a:solidFill>
            <a:srgbClr val="F2F3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altLang="ko-KR" sz="1600" dirty="0">
                <a:solidFill>
                  <a:schemeClr val="tx1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num1 = 100</a:t>
            </a:r>
          </a:p>
          <a:p>
            <a:r>
              <a:rPr lang="pt-BR" altLang="ko-KR" sz="1600" dirty="0">
                <a:solidFill>
                  <a:schemeClr val="tx1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num2 = 50</a:t>
            </a:r>
          </a:p>
          <a:p>
            <a:r>
              <a:rPr lang="pt-BR" altLang="ko-KR" sz="1600" dirty="0">
                <a:solidFill>
                  <a:schemeClr val="tx1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print(num1,'÷',num2,'=',num1</a:t>
            </a:r>
            <a:r>
              <a:rPr lang="pt-BR" altLang="ko-KR" sz="1600" dirty="0">
                <a:solidFill>
                  <a:srgbClr val="FF0000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/</a:t>
            </a:r>
            <a:r>
              <a:rPr lang="pt-BR" altLang="ko-KR" sz="1600" dirty="0">
                <a:solidFill>
                  <a:schemeClr val="tx1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num2)</a:t>
            </a:r>
          </a:p>
        </p:txBody>
      </p:sp>
      <p:sp>
        <p:nvSpPr>
          <p:cNvPr id="26" name="모서리가 둥근 직사각형 10">
            <a:extLst>
              <a:ext uri="{FF2B5EF4-FFF2-40B4-BE49-F238E27FC236}">
                <a16:creationId xmlns:a16="http://schemas.microsoft.com/office/drawing/2014/main" id="{C30D0C08-08DC-D2FF-02C2-F85C2D6579A5}"/>
              </a:ext>
            </a:extLst>
          </p:cNvPr>
          <p:cNvSpPr/>
          <p:nvPr/>
        </p:nvSpPr>
        <p:spPr>
          <a:xfrm>
            <a:off x="2555629" y="5335480"/>
            <a:ext cx="7200800" cy="422814"/>
          </a:xfrm>
          <a:prstGeom prst="roundRect">
            <a:avLst/>
          </a:prstGeom>
          <a:solidFill>
            <a:srgbClr val="F2F3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rgbClr val="0070C0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100 ÷ 50 = 2.0</a:t>
            </a:r>
            <a:endParaRPr lang="ko-KR" altLang="en-US" sz="1600" dirty="0">
              <a:solidFill>
                <a:srgbClr val="0070C0"/>
              </a:solidFill>
              <a:latin typeface="Consolas" pitchFamily="49" charset="0"/>
              <a:ea typeface="함초롬돋움" pitchFamily="50" charset="-127"/>
              <a:cs typeface="함초롬돋움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594F22-A9C5-844A-B898-15FDED6C4CDE}"/>
              </a:ext>
            </a:extLst>
          </p:cNvPr>
          <p:cNvSpPr txBox="1"/>
          <p:nvPr/>
        </p:nvSpPr>
        <p:spPr>
          <a:xfrm>
            <a:off x="1205506" y="5850241"/>
            <a:ext cx="96832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600" dirty="0">
                <a:solidFill>
                  <a:schemeClr val="accent2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나눗셈 기호</a:t>
            </a:r>
            <a:r>
              <a:rPr lang="en-US" altLang="ko-KR" sz="1600" dirty="0">
                <a:solidFill>
                  <a:schemeClr val="accent2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(÷)</a:t>
            </a:r>
            <a:r>
              <a:rPr lang="ko-KR" altLang="en-US" sz="1600" dirty="0">
                <a:solidFill>
                  <a:schemeClr val="accent2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는 한글 </a:t>
            </a:r>
            <a:r>
              <a:rPr lang="en-US" altLang="ko-KR" sz="1600" dirty="0">
                <a:solidFill>
                  <a:schemeClr val="accent2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‘</a:t>
            </a:r>
            <a:r>
              <a:rPr lang="ko-KR" altLang="en-US" sz="1600" dirty="0" err="1">
                <a:solidFill>
                  <a:schemeClr val="accent2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ㄷ</a:t>
            </a:r>
            <a:r>
              <a:rPr lang="en-US" altLang="ko-KR" sz="1600" dirty="0">
                <a:solidFill>
                  <a:schemeClr val="accent2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’</a:t>
            </a:r>
            <a:r>
              <a:rPr lang="ko-KR" altLang="en-US" sz="1600" dirty="0">
                <a:solidFill>
                  <a:schemeClr val="accent2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을 한자로 변환하고 </a:t>
            </a:r>
            <a:r>
              <a:rPr lang="en-US" altLang="ko-KR" sz="1600" dirty="0">
                <a:solidFill>
                  <a:schemeClr val="accent2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8</a:t>
            </a:r>
            <a:r>
              <a:rPr lang="ko-KR" altLang="en-US" sz="1600" dirty="0">
                <a:solidFill>
                  <a:schemeClr val="accent2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을 누르면 바뀜</a:t>
            </a:r>
            <a:endParaRPr lang="en-US" altLang="ko-KR" sz="1600" dirty="0">
              <a:solidFill>
                <a:schemeClr val="accent2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105925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5D7CBC-05B1-EE3E-7072-2278204B11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각 삼각형 16">
            <a:extLst>
              <a:ext uri="{FF2B5EF4-FFF2-40B4-BE49-F238E27FC236}">
                <a16:creationId xmlns:a16="http://schemas.microsoft.com/office/drawing/2014/main" id="{2139A968-9FBC-6D09-BF22-3403EA28A841}"/>
              </a:ext>
            </a:extLst>
          </p:cNvPr>
          <p:cNvSpPr/>
          <p:nvPr/>
        </p:nvSpPr>
        <p:spPr>
          <a:xfrm flipH="1">
            <a:off x="10626570" y="5335480"/>
            <a:ext cx="1565429" cy="1522520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평행 사변형 11">
            <a:extLst>
              <a:ext uri="{FF2B5EF4-FFF2-40B4-BE49-F238E27FC236}">
                <a16:creationId xmlns:a16="http://schemas.microsoft.com/office/drawing/2014/main" id="{58C84AC7-0F2E-C4A2-3A6E-B907BE172001}"/>
              </a:ext>
            </a:extLst>
          </p:cNvPr>
          <p:cNvSpPr/>
          <p:nvPr/>
        </p:nvSpPr>
        <p:spPr>
          <a:xfrm>
            <a:off x="346229" y="0"/>
            <a:ext cx="11274641" cy="754603"/>
          </a:xfrm>
          <a:prstGeom prst="parallelogram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각 삼각형 12">
            <a:extLst>
              <a:ext uri="{FF2B5EF4-FFF2-40B4-BE49-F238E27FC236}">
                <a16:creationId xmlns:a16="http://schemas.microsoft.com/office/drawing/2014/main" id="{86B6B749-911A-AB3E-9A85-4D2DC3BE8FA1}"/>
              </a:ext>
            </a:extLst>
          </p:cNvPr>
          <p:cNvSpPr/>
          <p:nvPr/>
        </p:nvSpPr>
        <p:spPr>
          <a:xfrm flipV="1">
            <a:off x="11425560" y="-1"/>
            <a:ext cx="766439" cy="754603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70E3E9BC-BAB9-D2DD-0153-A3D26C64F415}"/>
              </a:ext>
            </a:extLst>
          </p:cNvPr>
          <p:cNvSpPr/>
          <p:nvPr/>
        </p:nvSpPr>
        <p:spPr>
          <a:xfrm>
            <a:off x="11260115" y="586896"/>
            <a:ext cx="425805" cy="425805"/>
          </a:xfrm>
          <a:prstGeom prst="diamond">
            <a:avLst/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42FD24E-2D94-1E35-6035-9A45181B433A}"/>
              </a:ext>
            </a:extLst>
          </p:cNvPr>
          <p:cNvSpPr/>
          <p:nvPr/>
        </p:nvSpPr>
        <p:spPr>
          <a:xfrm>
            <a:off x="0" y="0"/>
            <a:ext cx="1420427" cy="1030457"/>
          </a:xfrm>
          <a:custGeom>
            <a:avLst/>
            <a:gdLst>
              <a:gd name="connsiteX0" fmla="*/ 0 w 1420427"/>
              <a:gd name="connsiteY0" fmla="*/ 0 h 1029810"/>
              <a:gd name="connsiteX1" fmla="*/ 1420427 w 1420427"/>
              <a:gd name="connsiteY1" fmla="*/ 0 h 1029810"/>
              <a:gd name="connsiteX2" fmla="*/ 1420427 w 1420427"/>
              <a:gd name="connsiteY2" fmla="*/ 1029810 h 1029810"/>
              <a:gd name="connsiteX3" fmla="*/ 0 w 1420427"/>
              <a:gd name="connsiteY3" fmla="*/ 1029810 h 1029810"/>
              <a:gd name="connsiteX4" fmla="*/ 0 w 1420427"/>
              <a:gd name="connsiteY4" fmla="*/ 0 h 1029810"/>
              <a:gd name="connsiteX0" fmla="*/ 0 w 1420427"/>
              <a:gd name="connsiteY0" fmla="*/ 0 h 1029810"/>
              <a:gd name="connsiteX1" fmla="*/ 1420427 w 1420427"/>
              <a:gd name="connsiteY1" fmla="*/ 0 h 1029810"/>
              <a:gd name="connsiteX2" fmla="*/ 452761 w 1420427"/>
              <a:gd name="connsiteY2" fmla="*/ 1020932 h 1029810"/>
              <a:gd name="connsiteX3" fmla="*/ 0 w 1420427"/>
              <a:gd name="connsiteY3" fmla="*/ 1029810 h 1029810"/>
              <a:gd name="connsiteX4" fmla="*/ 0 w 1420427"/>
              <a:gd name="connsiteY4" fmla="*/ 0 h 1029810"/>
              <a:gd name="connsiteX0" fmla="*/ 0 w 1420427"/>
              <a:gd name="connsiteY0" fmla="*/ 0 h 1030457"/>
              <a:gd name="connsiteX1" fmla="*/ 1420427 w 1420427"/>
              <a:gd name="connsiteY1" fmla="*/ 0 h 1030457"/>
              <a:gd name="connsiteX2" fmla="*/ 445618 w 1420427"/>
              <a:gd name="connsiteY2" fmla="*/ 1030457 h 1030457"/>
              <a:gd name="connsiteX3" fmla="*/ 0 w 1420427"/>
              <a:gd name="connsiteY3" fmla="*/ 1029810 h 1030457"/>
              <a:gd name="connsiteX4" fmla="*/ 0 w 1420427"/>
              <a:gd name="connsiteY4" fmla="*/ 0 h 1030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0427" h="1030457">
                <a:moveTo>
                  <a:pt x="0" y="0"/>
                </a:moveTo>
                <a:lnTo>
                  <a:pt x="1420427" y="0"/>
                </a:lnTo>
                <a:lnTo>
                  <a:pt x="445618" y="1030457"/>
                </a:lnTo>
                <a:lnTo>
                  <a:pt x="0" y="1029810"/>
                </a:lnTo>
                <a:lnTo>
                  <a:pt x="0" y="0"/>
                </a:lnTo>
                <a:close/>
              </a:path>
            </a:pathLst>
          </a:cu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각 삼각형 14">
            <a:extLst>
              <a:ext uri="{FF2B5EF4-FFF2-40B4-BE49-F238E27FC236}">
                <a16:creationId xmlns:a16="http://schemas.microsoft.com/office/drawing/2014/main" id="{EE893BA4-1BD6-6827-0D7F-3B0BA3079558}"/>
              </a:ext>
            </a:extLst>
          </p:cNvPr>
          <p:cNvSpPr/>
          <p:nvPr/>
        </p:nvSpPr>
        <p:spPr>
          <a:xfrm flipV="1">
            <a:off x="0" y="-1"/>
            <a:ext cx="281179" cy="275209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각 삼각형 15">
            <a:extLst>
              <a:ext uri="{FF2B5EF4-FFF2-40B4-BE49-F238E27FC236}">
                <a16:creationId xmlns:a16="http://schemas.microsoft.com/office/drawing/2014/main" id="{640625FB-3021-BECE-7EA7-A09285E322A5}"/>
              </a:ext>
            </a:extLst>
          </p:cNvPr>
          <p:cNvSpPr/>
          <p:nvPr/>
        </p:nvSpPr>
        <p:spPr>
          <a:xfrm flipH="1">
            <a:off x="11721914" y="6400800"/>
            <a:ext cx="470085" cy="45720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평행 사변형 17">
            <a:extLst>
              <a:ext uri="{FF2B5EF4-FFF2-40B4-BE49-F238E27FC236}">
                <a16:creationId xmlns:a16="http://schemas.microsoft.com/office/drawing/2014/main" id="{985EAFEB-20DC-04AB-D77B-BA28DF01CB4C}"/>
              </a:ext>
            </a:extLst>
          </p:cNvPr>
          <p:cNvSpPr/>
          <p:nvPr/>
        </p:nvSpPr>
        <p:spPr>
          <a:xfrm>
            <a:off x="10347974" y="5708342"/>
            <a:ext cx="1299530" cy="1149658"/>
          </a:xfrm>
          <a:prstGeom prst="parallelogram">
            <a:avLst>
              <a:gd name="adj" fmla="val 99132"/>
            </a:avLst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평행 사변형 18">
            <a:extLst>
              <a:ext uri="{FF2B5EF4-FFF2-40B4-BE49-F238E27FC236}">
                <a16:creationId xmlns:a16="http://schemas.microsoft.com/office/drawing/2014/main" id="{46766E11-8017-0388-8A78-C03E0C51D3D8}"/>
              </a:ext>
            </a:extLst>
          </p:cNvPr>
          <p:cNvSpPr/>
          <p:nvPr/>
        </p:nvSpPr>
        <p:spPr>
          <a:xfrm>
            <a:off x="1065320" y="0"/>
            <a:ext cx="586410" cy="443883"/>
          </a:xfrm>
          <a:prstGeom prst="parallelogram">
            <a:avLst>
              <a:gd name="adj" fmla="val 9913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평행 사변형 19">
            <a:extLst>
              <a:ext uri="{FF2B5EF4-FFF2-40B4-BE49-F238E27FC236}">
                <a16:creationId xmlns:a16="http://schemas.microsoft.com/office/drawing/2014/main" id="{BFDA9EA4-D950-CDB0-C3A3-71D9005994E5}"/>
              </a:ext>
            </a:extLst>
          </p:cNvPr>
          <p:cNvSpPr/>
          <p:nvPr/>
        </p:nvSpPr>
        <p:spPr>
          <a:xfrm>
            <a:off x="1" y="644788"/>
            <a:ext cx="489410" cy="488687"/>
          </a:xfrm>
          <a:custGeom>
            <a:avLst/>
            <a:gdLst>
              <a:gd name="connsiteX0" fmla="*/ 0 w 613235"/>
              <a:gd name="connsiteY0" fmla="*/ 488687 h 488687"/>
              <a:gd name="connsiteX1" fmla="*/ 484445 w 613235"/>
              <a:gd name="connsiteY1" fmla="*/ 0 h 488687"/>
              <a:gd name="connsiteX2" fmla="*/ 613235 w 613235"/>
              <a:gd name="connsiteY2" fmla="*/ 0 h 488687"/>
              <a:gd name="connsiteX3" fmla="*/ 128790 w 613235"/>
              <a:gd name="connsiteY3" fmla="*/ 488687 h 488687"/>
              <a:gd name="connsiteX4" fmla="*/ 0 w 613235"/>
              <a:gd name="connsiteY4" fmla="*/ 488687 h 488687"/>
              <a:gd name="connsiteX0" fmla="*/ 0 w 487029"/>
              <a:gd name="connsiteY0" fmla="*/ 360100 h 488687"/>
              <a:gd name="connsiteX1" fmla="*/ 358239 w 487029"/>
              <a:gd name="connsiteY1" fmla="*/ 0 h 488687"/>
              <a:gd name="connsiteX2" fmla="*/ 487029 w 487029"/>
              <a:gd name="connsiteY2" fmla="*/ 0 h 488687"/>
              <a:gd name="connsiteX3" fmla="*/ 2584 w 487029"/>
              <a:gd name="connsiteY3" fmla="*/ 488687 h 488687"/>
              <a:gd name="connsiteX4" fmla="*/ 0 w 487029"/>
              <a:gd name="connsiteY4" fmla="*/ 360100 h 488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7029" h="488687">
                <a:moveTo>
                  <a:pt x="0" y="360100"/>
                </a:moveTo>
                <a:lnTo>
                  <a:pt x="358239" y="0"/>
                </a:lnTo>
                <a:lnTo>
                  <a:pt x="487029" y="0"/>
                </a:lnTo>
                <a:lnTo>
                  <a:pt x="2584" y="488687"/>
                </a:lnTo>
                <a:cubicBezTo>
                  <a:pt x="1723" y="445825"/>
                  <a:pt x="861" y="402962"/>
                  <a:pt x="0" y="360100"/>
                </a:cubicBezTo>
                <a:close/>
              </a:path>
            </a:pathLst>
          </a:custGeom>
          <a:solidFill>
            <a:srgbClr val="B7EA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D07282D-7ACB-1F89-83A6-F2CA672F792E}"/>
              </a:ext>
            </a:extLst>
          </p:cNvPr>
          <p:cNvSpPr txBox="1"/>
          <p:nvPr/>
        </p:nvSpPr>
        <p:spPr>
          <a:xfrm>
            <a:off x="0" y="137603"/>
            <a:ext cx="9433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04</a:t>
            </a:r>
            <a:endParaRPr lang="ko-KR" altLang="en-US" sz="32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A292E72-AE6F-6A79-3271-7610E89EBA61}"/>
              </a:ext>
            </a:extLst>
          </p:cNvPr>
          <p:cNvSpPr txBox="1"/>
          <p:nvPr/>
        </p:nvSpPr>
        <p:spPr>
          <a:xfrm>
            <a:off x="1289586" y="200033"/>
            <a:ext cx="59190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변수를 사용한 코드 출력</a:t>
            </a:r>
            <a:r>
              <a:rPr lang="en-US" altLang="ko-KR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1: </a:t>
            </a:r>
            <a:r>
              <a:rPr lang="ko-KR" altLang="en-US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숫자</a:t>
            </a: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810F845B-D4F0-451D-E435-476027F3BD83}"/>
              </a:ext>
            </a:extLst>
          </p:cNvPr>
          <p:cNvSpPr/>
          <p:nvPr/>
        </p:nvSpPr>
        <p:spPr>
          <a:xfrm>
            <a:off x="639634" y="1249400"/>
            <a:ext cx="303724" cy="303724"/>
          </a:xfrm>
          <a:prstGeom prst="diamond">
            <a:avLst/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F9DC98-C8A6-0527-D0E4-CBD225ED71DE}"/>
              </a:ext>
            </a:extLst>
          </p:cNvPr>
          <p:cNvSpPr txBox="1"/>
          <p:nvPr/>
        </p:nvSpPr>
        <p:spPr>
          <a:xfrm>
            <a:off x="943358" y="1170429"/>
            <a:ext cx="5152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나눗셈 연산 심화</a:t>
            </a:r>
            <a:r>
              <a:rPr lang="en-US" altLang="ko-KR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(</a:t>
            </a:r>
            <a:r>
              <a:rPr lang="ko-KR" altLang="en-US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몫과 나머지</a:t>
            </a:r>
            <a:r>
              <a:rPr lang="en-US" altLang="ko-KR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)</a:t>
            </a:r>
            <a:endParaRPr lang="ko-KR" altLang="en-US" sz="2400" dirty="0">
              <a:solidFill>
                <a:srgbClr val="51B8B0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6D5C316-4400-0862-3DD6-9C2EB05AFF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706" y="6522064"/>
            <a:ext cx="1299531" cy="214672"/>
          </a:xfrm>
          <a:prstGeom prst="rect">
            <a:avLst/>
          </a:prstGeom>
        </p:spPr>
      </p:pic>
      <p:sp>
        <p:nvSpPr>
          <p:cNvPr id="7" name="모서리가 둥근 직사각형 3">
            <a:extLst>
              <a:ext uri="{FF2B5EF4-FFF2-40B4-BE49-F238E27FC236}">
                <a16:creationId xmlns:a16="http://schemas.microsoft.com/office/drawing/2014/main" id="{14009E2F-F058-EF22-883C-987BBE4000C6}"/>
              </a:ext>
            </a:extLst>
          </p:cNvPr>
          <p:cNvSpPr/>
          <p:nvPr/>
        </p:nvSpPr>
        <p:spPr>
          <a:xfrm>
            <a:off x="2555629" y="2216234"/>
            <a:ext cx="7200800" cy="605092"/>
          </a:xfrm>
          <a:prstGeom prst="roundRect">
            <a:avLst>
              <a:gd name="adj" fmla="val 15120"/>
            </a:avLst>
          </a:prstGeom>
          <a:solidFill>
            <a:srgbClr val="F2F3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altLang="ko-KR" sz="1600" dirty="0">
                <a:solidFill>
                  <a:schemeClr val="tx1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a = 100</a:t>
            </a:r>
          </a:p>
          <a:p>
            <a:r>
              <a:rPr lang="pt-BR" altLang="ko-KR" sz="1600" dirty="0">
                <a:solidFill>
                  <a:schemeClr val="tx1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b = 30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B97EC7A-268A-4F63-8D69-E28611E40C07}"/>
              </a:ext>
            </a:extLst>
          </p:cNvPr>
          <p:cNvSpPr txBox="1"/>
          <p:nvPr/>
        </p:nvSpPr>
        <p:spPr>
          <a:xfrm>
            <a:off x="894471" y="1754955"/>
            <a:ext cx="10305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a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와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b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에는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100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과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30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이 들어있음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일반적인 나누기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a/b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를 수행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10" name="모서리가 둥근 직사각형 10">
            <a:extLst>
              <a:ext uri="{FF2B5EF4-FFF2-40B4-BE49-F238E27FC236}">
                <a16:creationId xmlns:a16="http://schemas.microsoft.com/office/drawing/2014/main" id="{47A88F64-A65F-9C24-F573-E1BD06DE5227}"/>
              </a:ext>
            </a:extLst>
          </p:cNvPr>
          <p:cNvSpPr/>
          <p:nvPr/>
        </p:nvSpPr>
        <p:spPr>
          <a:xfrm>
            <a:off x="2555629" y="3397637"/>
            <a:ext cx="7200800" cy="705088"/>
          </a:xfrm>
          <a:prstGeom prst="roundRect">
            <a:avLst/>
          </a:prstGeom>
          <a:solidFill>
            <a:srgbClr val="F2F3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print(a,'/',b,'=',a/b)</a:t>
            </a:r>
          </a:p>
          <a:p>
            <a:r>
              <a:rPr lang="en-US" altLang="ko-KR" sz="1600" dirty="0">
                <a:solidFill>
                  <a:srgbClr val="0070C0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100 / 30 = 3.3333333333333335</a:t>
            </a:r>
            <a:endParaRPr lang="ko-KR" altLang="en-US" sz="1600" dirty="0">
              <a:solidFill>
                <a:srgbClr val="0070C0"/>
              </a:solidFill>
              <a:latin typeface="Consolas" pitchFamily="49" charset="0"/>
              <a:ea typeface="함초롬돋움" pitchFamily="50" charset="-127"/>
              <a:cs typeface="함초롬돋움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877229D-F013-8C28-44AC-E9C0295596F0}"/>
              </a:ext>
            </a:extLst>
          </p:cNvPr>
          <p:cNvSpPr txBox="1"/>
          <p:nvPr/>
        </p:nvSpPr>
        <p:spPr>
          <a:xfrm>
            <a:off x="894471" y="2936358"/>
            <a:ext cx="10305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일반적인 나누기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a/b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를 수행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21" name="모서리가 둥근 직사각형 10">
            <a:extLst>
              <a:ext uri="{FF2B5EF4-FFF2-40B4-BE49-F238E27FC236}">
                <a16:creationId xmlns:a16="http://schemas.microsoft.com/office/drawing/2014/main" id="{1DF55AE7-C0E4-2A54-1E65-E26F9BD4BF07}"/>
              </a:ext>
            </a:extLst>
          </p:cNvPr>
          <p:cNvSpPr/>
          <p:nvPr/>
        </p:nvSpPr>
        <p:spPr>
          <a:xfrm>
            <a:off x="1065320" y="4808468"/>
            <a:ext cx="4822432" cy="822170"/>
          </a:xfrm>
          <a:prstGeom prst="roundRect">
            <a:avLst/>
          </a:prstGeom>
          <a:solidFill>
            <a:srgbClr val="F2F3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altLang="ko-KR" sz="1600" dirty="0">
                <a:solidFill>
                  <a:schemeClr val="tx1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q = a</a:t>
            </a:r>
            <a:r>
              <a:rPr lang="pt-BR" altLang="ko-KR" sz="1600" dirty="0">
                <a:solidFill>
                  <a:srgbClr val="FF0000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//</a:t>
            </a:r>
            <a:r>
              <a:rPr lang="pt-BR" altLang="ko-KR" sz="1600" dirty="0">
                <a:solidFill>
                  <a:schemeClr val="tx1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b</a:t>
            </a:r>
          </a:p>
          <a:p>
            <a:r>
              <a:rPr lang="pt-BR" altLang="ko-KR" sz="1600" dirty="0">
                <a:solidFill>
                  <a:schemeClr val="tx1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print(q)</a:t>
            </a:r>
          </a:p>
          <a:p>
            <a:r>
              <a:rPr lang="en-US" altLang="ko-KR" sz="1600" dirty="0">
                <a:solidFill>
                  <a:srgbClr val="0070C0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3</a:t>
            </a:r>
            <a:endParaRPr lang="pt-BR" altLang="ko-KR" sz="1600" dirty="0">
              <a:solidFill>
                <a:schemeClr val="tx1"/>
              </a:solidFill>
              <a:latin typeface="Consolas" pitchFamily="49" charset="0"/>
              <a:ea typeface="함초롬돋움" pitchFamily="50" charset="-127"/>
              <a:cs typeface="함초롬돋움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02FD0BF-A131-46CA-6B52-95EFC2745994}"/>
              </a:ext>
            </a:extLst>
          </p:cNvPr>
          <p:cNvSpPr txBox="1"/>
          <p:nvPr/>
        </p:nvSpPr>
        <p:spPr>
          <a:xfrm>
            <a:off x="894471" y="4324102"/>
            <a:ext cx="10305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몫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(</a:t>
            </a:r>
            <a:r>
              <a:rPr lang="it-IT" altLang="ko-KR" b="1" dirty="0"/>
              <a:t>quotient)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과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나머지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(remainder)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를 구하기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23" name="모서리가 둥근 직사각형 10">
            <a:extLst>
              <a:ext uri="{FF2B5EF4-FFF2-40B4-BE49-F238E27FC236}">
                <a16:creationId xmlns:a16="http://schemas.microsoft.com/office/drawing/2014/main" id="{C6385F17-97C9-F1B2-49E4-7D404B03CB74}"/>
              </a:ext>
            </a:extLst>
          </p:cNvPr>
          <p:cNvSpPr/>
          <p:nvPr/>
        </p:nvSpPr>
        <p:spPr>
          <a:xfrm>
            <a:off x="6166348" y="4808466"/>
            <a:ext cx="4901484" cy="822171"/>
          </a:xfrm>
          <a:prstGeom prst="roundRect">
            <a:avLst/>
          </a:prstGeom>
          <a:solidFill>
            <a:srgbClr val="F2F3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altLang="ko-KR" sz="1600" dirty="0">
                <a:solidFill>
                  <a:schemeClr val="tx1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r = a</a:t>
            </a:r>
            <a:r>
              <a:rPr lang="pt-BR" altLang="ko-KR" sz="1600" dirty="0">
                <a:solidFill>
                  <a:srgbClr val="FF0000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%</a:t>
            </a:r>
            <a:r>
              <a:rPr lang="pt-BR" altLang="ko-KR" sz="1600" dirty="0">
                <a:solidFill>
                  <a:schemeClr val="tx1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b</a:t>
            </a:r>
          </a:p>
          <a:p>
            <a:r>
              <a:rPr lang="pt-BR" altLang="ko-KR" sz="1600" dirty="0">
                <a:solidFill>
                  <a:schemeClr val="tx1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print(r)</a:t>
            </a:r>
          </a:p>
          <a:p>
            <a:r>
              <a:rPr lang="en-US" altLang="ko-KR" sz="1600" dirty="0">
                <a:solidFill>
                  <a:srgbClr val="0070C0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10</a:t>
            </a:r>
            <a:endParaRPr lang="ko-KR" altLang="en-US" sz="1600" dirty="0">
              <a:solidFill>
                <a:srgbClr val="0070C0"/>
              </a:solidFill>
              <a:latin typeface="Consolas" pitchFamily="49" charset="0"/>
              <a:ea typeface="함초롬돋움" pitchFamily="50" charset="-127"/>
              <a:cs typeface="함초롬돋움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724073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E16D86-43A8-2E49-B5FE-AB6AF07B6E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각 삼각형 16">
            <a:extLst>
              <a:ext uri="{FF2B5EF4-FFF2-40B4-BE49-F238E27FC236}">
                <a16:creationId xmlns:a16="http://schemas.microsoft.com/office/drawing/2014/main" id="{48662E68-DBE4-C8C5-7BD2-DDC172F0DEFD}"/>
              </a:ext>
            </a:extLst>
          </p:cNvPr>
          <p:cNvSpPr/>
          <p:nvPr/>
        </p:nvSpPr>
        <p:spPr>
          <a:xfrm flipH="1">
            <a:off x="10626570" y="5335480"/>
            <a:ext cx="1565429" cy="1522520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평행 사변형 11">
            <a:extLst>
              <a:ext uri="{FF2B5EF4-FFF2-40B4-BE49-F238E27FC236}">
                <a16:creationId xmlns:a16="http://schemas.microsoft.com/office/drawing/2014/main" id="{DDBB7EF8-9045-C867-45F8-520780A7654A}"/>
              </a:ext>
            </a:extLst>
          </p:cNvPr>
          <p:cNvSpPr/>
          <p:nvPr/>
        </p:nvSpPr>
        <p:spPr>
          <a:xfrm>
            <a:off x="346229" y="0"/>
            <a:ext cx="11274641" cy="754603"/>
          </a:xfrm>
          <a:prstGeom prst="parallelogram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각 삼각형 12">
            <a:extLst>
              <a:ext uri="{FF2B5EF4-FFF2-40B4-BE49-F238E27FC236}">
                <a16:creationId xmlns:a16="http://schemas.microsoft.com/office/drawing/2014/main" id="{21C4178D-5731-4834-67A6-2F81277D39CE}"/>
              </a:ext>
            </a:extLst>
          </p:cNvPr>
          <p:cNvSpPr/>
          <p:nvPr/>
        </p:nvSpPr>
        <p:spPr>
          <a:xfrm flipV="1">
            <a:off x="11425560" y="-1"/>
            <a:ext cx="766439" cy="754603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EE9A9867-3196-A16D-4C2E-0AC20B5D3291}"/>
              </a:ext>
            </a:extLst>
          </p:cNvPr>
          <p:cNvSpPr/>
          <p:nvPr/>
        </p:nvSpPr>
        <p:spPr>
          <a:xfrm>
            <a:off x="11260115" y="586896"/>
            <a:ext cx="425805" cy="425805"/>
          </a:xfrm>
          <a:prstGeom prst="diamond">
            <a:avLst/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1E8DA67-80A5-EB28-93FC-318D6205822E}"/>
              </a:ext>
            </a:extLst>
          </p:cNvPr>
          <p:cNvSpPr/>
          <p:nvPr/>
        </p:nvSpPr>
        <p:spPr>
          <a:xfrm>
            <a:off x="0" y="0"/>
            <a:ext cx="1420427" cy="1030457"/>
          </a:xfrm>
          <a:custGeom>
            <a:avLst/>
            <a:gdLst>
              <a:gd name="connsiteX0" fmla="*/ 0 w 1420427"/>
              <a:gd name="connsiteY0" fmla="*/ 0 h 1029810"/>
              <a:gd name="connsiteX1" fmla="*/ 1420427 w 1420427"/>
              <a:gd name="connsiteY1" fmla="*/ 0 h 1029810"/>
              <a:gd name="connsiteX2" fmla="*/ 1420427 w 1420427"/>
              <a:gd name="connsiteY2" fmla="*/ 1029810 h 1029810"/>
              <a:gd name="connsiteX3" fmla="*/ 0 w 1420427"/>
              <a:gd name="connsiteY3" fmla="*/ 1029810 h 1029810"/>
              <a:gd name="connsiteX4" fmla="*/ 0 w 1420427"/>
              <a:gd name="connsiteY4" fmla="*/ 0 h 1029810"/>
              <a:gd name="connsiteX0" fmla="*/ 0 w 1420427"/>
              <a:gd name="connsiteY0" fmla="*/ 0 h 1029810"/>
              <a:gd name="connsiteX1" fmla="*/ 1420427 w 1420427"/>
              <a:gd name="connsiteY1" fmla="*/ 0 h 1029810"/>
              <a:gd name="connsiteX2" fmla="*/ 452761 w 1420427"/>
              <a:gd name="connsiteY2" fmla="*/ 1020932 h 1029810"/>
              <a:gd name="connsiteX3" fmla="*/ 0 w 1420427"/>
              <a:gd name="connsiteY3" fmla="*/ 1029810 h 1029810"/>
              <a:gd name="connsiteX4" fmla="*/ 0 w 1420427"/>
              <a:gd name="connsiteY4" fmla="*/ 0 h 1029810"/>
              <a:gd name="connsiteX0" fmla="*/ 0 w 1420427"/>
              <a:gd name="connsiteY0" fmla="*/ 0 h 1030457"/>
              <a:gd name="connsiteX1" fmla="*/ 1420427 w 1420427"/>
              <a:gd name="connsiteY1" fmla="*/ 0 h 1030457"/>
              <a:gd name="connsiteX2" fmla="*/ 445618 w 1420427"/>
              <a:gd name="connsiteY2" fmla="*/ 1030457 h 1030457"/>
              <a:gd name="connsiteX3" fmla="*/ 0 w 1420427"/>
              <a:gd name="connsiteY3" fmla="*/ 1029810 h 1030457"/>
              <a:gd name="connsiteX4" fmla="*/ 0 w 1420427"/>
              <a:gd name="connsiteY4" fmla="*/ 0 h 1030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0427" h="1030457">
                <a:moveTo>
                  <a:pt x="0" y="0"/>
                </a:moveTo>
                <a:lnTo>
                  <a:pt x="1420427" y="0"/>
                </a:lnTo>
                <a:lnTo>
                  <a:pt x="445618" y="1030457"/>
                </a:lnTo>
                <a:lnTo>
                  <a:pt x="0" y="1029810"/>
                </a:lnTo>
                <a:lnTo>
                  <a:pt x="0" y="0"/>
                </a:lnTo>
                <a:close/>
              </a:path>
            </a:pathLst>
          </a:cu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각 삼각형 14">
            <a:extLst>
              <a:ext uri="{FF2B5EF4-FFF2-40B4-BE49-F238E27FC236}">
                <a16:creationId xmlns:a16="http://schemas.microsoft.com/office/drawing/2014/main" id="{DCC190BD-4F7B-97FA-DF28-25A44773FF88}"/>
              </a:ext>
            </a:extLst>
          </p:cNvPr>
          <p:cNvSpPr/>
          <p:nvPr/>
        </p:nvSpPr>
        <p:spPr>
          <a:xfrm flipV="1">
            <a:off x="0" y="-1"/>
            <a:ext cx="281179" cy="275209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각 삼각형 15">
            <a:extLst>
              <a:ext uri="{FF2B5EF4-FFF2-40B4-BE49-F238E27FC236}">
                <a16:creationId xmlns:a16="http://schemas.microsoft.com/office/drawing/2014/main" id="{029CB60D-6662-9F85-EA8C-E568F0B76115}"/>
              </a:ext>
            </a:extLst>
          </p:cNvPr>
          <p:cNvSpPr/>
          <p:nvPr/>
        </p:nvSpPr>
        <p:spPr>
          <a:xfrm flipH="1">
            <a:off x="11721914" y="6400800"/>
            <a:ext cx="470085" cy="45720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평행 사변형 17">
            <a:extLst>
              <a:ext uri="{FF2B5EF4-FFF2-40B4-BE49-F238E27FC236}">
                <a16:creationId xmlns:a16="http://schemas.microsoft.com/office/drawing/2014/main" id="{08288754-CCC3-A769-DDF2-265CE3FD045D}"/>
              </a:ext>
            </a:extLst>
          </p:cNvPr>
          <p:cNvSpPr/>
          <p:nvPr/>
        </p:nvSpPr>
        <p:spPr>
          <a:xfrm>
            <a:off x="10347974" y="5708342"/>
            <a:ext cx="1299530" cy="1149658"/>
          </a:xfrm>
          <a:prstGeom prst="parallelogram">
            <a:avLst>
              <a:gd name="adj" fmla="val 99132"/>
            </a:avLst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평행 사변형 18">
            <a:extLst>
              <a:ext uri="{FF2B5EF4-FFF2-40B4-BE49-F238E27FC236}">
                <a16:creationId xmlns:a16="http://schemas.microsoft.com/office/drawing/2014/main" id="{1EA49DD2-1468-E9D7-2D7F-41C4F034C5EE}"/>
              </a:ext>
            </a:extLst>
          </p:cNvPr>
          <p:cNvSpPr/>
          <p:nvPr/>
        </p:nvSpPr>
        <p:spPr>
          <a:xfrm>
            <a:off x="1065320" y="0"/>
            <a:ext cx="586410" cy="443883"/>
          </a:xfrm>
          <a:prstGeom prst="parallelogram">
            <a:avLst>
              <a:gd name="adj" fmla="val 9913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평행 사변형 19">
            <a:extLst>
              <a:ext uri="{FF2B5EF4-FFF2-40B4-BE49-F238E27FC236}">
                <a16:creationId xmlns:a16="http://schemas.microsoft.com/office/drawing/2014/main" id="{89D451B9-0414-BCE1-66A6-4FADEFF684D2}"/>
              </a:ext>
            </a:extLst>
          </p:cNvPr>
          <p:cNvSpPr/>
          <p:nvPr/>
        </p:nvSpPr>
        <p:spPr>
          <a:xfrm>
            <a:off x="1" y="644788"/>
            <a:ext cx="489410" cy="488687"/>
          </a:xfrm>
          <a:custGeom>
            <a:avLst/>
            <a:gdLst>
              <a:gd name="connsiteX0" fmla="*/ 0 w 613235"/>
              <a:gd name="connsiteY0" fmla="*/ 488687 h 488687"/>
              <a:gd name="connsiteX1" fmla="*/ 484445 w 613235"/>
              <a:gd name="connsiteY1" fmla="*/ 0 h 488687"/>
              <a:gd name="connsiteX2" fmla="*/ 613235 w 613235"/>
              <a:gd name="connsiteY2" fmla="*/ 0 h 488687"/>
              <a:gd name="connsiteX3" fmla="*/ 128790 w 613235"/>
              <a:gd name="connsiteY3" fmla="*/ 488687 h 488687"/>
              <a:gd name="connsiteX4" fmla="*/ 0 w 613235"/>
              <a:gd name="connsiteY4" fmla="*/ 488687 h 488687"/>
              <a:gd name="connsiteX0" fmla="*/ 0 w 487029"/>
              <a:gd name="connsiteY0" fmla="*/ 360100 h 488687"/>
              <a:gd name="connsiteX1" fmla="*/ 358239 w 487029"/>
              <a:gd name="connsiteY1" fmla="*/ 0 h 488687"/>
              <a:gd name="connsiteX2" fmla="*/ 487029 w 487029"/>
              <a:gd name="connsiteY2" fmla="*/ 0 h 488687"/>
              <a:gd name="connsiteX3" fmla="*/ 2584 w 487029"/>
              <a:gd name="connsiteY3" fmla="*/ 488687 h 488687"/>
              <a:gd name="connsiteX4" fmla="*/ 0 w 487029"/>
              <a:gd name="connsiteY4" fmla="*/ 360100 h 488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7029" h="488687">
                <a:moveTo>
                  <a:pt x="0" y="360100"/>
                </a:moveTo>
                <a:lnTo>
                  <a:pt x="358239" y="0"/>
                </a:lnTo>
                <a:lnTo>
                  <a:pt x="487029" y="0"/>
                </a:lnTo>
                <a:lnTo>
                  <a:pt x="2584" y="488687"/>
                </a:lnTo>
                <a:cubicBezTo>
                  <a:pt x="1723" y="445825"/>
                  <a:pt x="861" y="402962"/>
                  <a:pt x="0" y="360100"/>
                </a:cubicBezTo>
                <a:close/>
              </a:path>
            </a:pathLst>
          </a:custGeom>
          <a:solidFill>
            <a:srgbClr val="B7EA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A996124-75F8-06CD-262C-9C3B703F0294}"/>
              </a:ext>
            </a:extLst>
          </p:cNvPr>
          <p:cNvSpPr txBox="1"/>
          <p:nvPr/>
        </p:nvSpPr>
        <p:spPr>
          <a:xfrm>
            <a:off x="0" y="137603"/>
            <a:ext cx="9433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04</a:t>
            </a:r>
            <a:endParaRPr lang="ko-KR" altLang="en-US" sz="32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856850-1075-1A70-F489-59A7289E0D40}"/>
              </a:ext>
            </a:extLst>
          </p:cNvPr>
          <p:cNvSpPr txBox="1"/>
          <p:nvPr/>
        </p:nvSpPr>
        <p:spPr>
          <a:xfrm>
            <a:off x="1289586" y="200033"/>
            <a:ext cx="59190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변수를 사용한 코드 출력</a:t>
            </a:r>
            <a:r>
              <a:rPr lang="en-US" altLang="ko-KR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1: </a:t>
            </a:r>
            <a:r>
              <a:rPr lang="ko-KR" altLang="en-US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숫자</a:t>
            </a: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F232ECC1-B179-8207-02CB-004B1DD21C3F}"/>
              </a:ext>
            </a:extLst>
          </p:cNvPr>
          <p:cNvSpPr/>
          <p:nvPr/>
        </p:nvSpPr>
        <p:spPr>
          <a:xfrm>
            <a:off x="639634" y="1249400"/>
            <a:ext cx="303724" cy="303724"/>
          </a:xfrm>
          <a:prstGeom prst="diamond">
            <a:avLst/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BA4807-81CB-E91A-8120-5DB576D39F1E}"/>
              </a:ext>
            </a:extLst>
          </p:cNvPr>
          <p:cNvSpPr txBox="1"/>
          <p:nvPr/>
        </p:nvSpPr>
        <p:spPr>
          <a:xfrm>
            <a:off x="943358" y="1170429"/>
            <a:ext cx="5152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나눗셈 연산 심화</a:t>
            </a:r>
            <a:r>
              <a:rPr lang="en-US" altLang="ko-KR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(</a:t>
            </a:r>
            <a:r>
              <a:rPr lang="ko-KR" altLang="en-US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소수점 자리 제어</a:t>
            </a:r>
            <a:r>
              <a:rPr lang="en-US" altLang="ko-KR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)</a:t>
            </a:r>
            <a:endParaRPr lang="ko-KR" altLang="en-US" sz="2400" dirty="0">
              <a:solidFill>
                <a:srgbClr val="51B8B0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7" name="모서리가 둥근 직사각형 3">
            <a:extLst>
              <a:ext uri="{FF2B5EF4-FFF2-40B4-BE49-F238E27FC236}">
                <a16:creationId xmlns:a16="http://schemas.microsoft.com/office/drawing/2014/main" id="{E42EAB4F-7EBF-30EA-68ED-4F9D563D233F}"/>
              </a:ext>
            </a:extLst>
          </p:cNvPr>
          <p:cNvSpPr/>
          <p:nvPr/>
        </p:nvSpPr>
        <p:spPr>
          <a:xfrm>
            <a:off x="2555629" y="2170260"/>
            <a:ext cx="7200800" cy="1148346"/>
          </a:xfrm>
          <a:prstGeom prst="roundRect">
            <a:avLst>
              <a:gd name="adj" fmla="val 15120"/>
            </a:avLst>
          </a:prstGeom>
          <a:solidFill>
            <a:srgbClr val="F2F3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altLang="ko-KR" sz="1600" dirty="0">
                <a:solidFill>
                  <a:schemeClr val="tx1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a = 100</a:t>
            </a:r>
          </a:p>
          <a:p>
            <a:r>
              <a:rPr lang="pt-BR" altLang="ko-KR" sz="1600" dirty="0">
                <a:solidFill>
                  <a:schemeClr val="tx1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b = 30</a:t>
            </a:r>
          </a:p>
          <a:p>
            <a:r>
              <a:rPr lang="en-US" altLang="ko-KR" sz="1600" dirty="0">
                <a:solidFill>
                  <a:schemeClr val="tx1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print(a,'/',b,'=',a/b)</a:t>
            </a:r>
          </a:p>
          <a:p>
            <a:r>
              <a:rPr lang="en-US" altLang="ko-KR" sz="1600" dirty="0">
                <a:solidFill>
                  <a:srgbClr val="0070C0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100 / 30 = 3.33</a:t>
            </a:r>
            <a:r>
              <a:rPr lang="en-US" altLang="ko-KR" sz="1600" dirty="0">
                <a:solidFill>
                  <a:srgbClr val="0070C0"/>
                </a:solidFill>
                <a:highlight>
                  <a:srgbClr val="FFFF00"/>
                </a:highlight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3</a:t>
            </a:r>
            <a:r>
              <a:rPr lang="en-US" altLang="ko-KR" sz="1600" dirty="0">
                <a:solidFill>
                  <a:srgbClr val="0070C0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3333333333335</a:t>
            </a:r>
            <a:endParaRPr lang="pt-BR" altLang="ko-KR" sz="1600" dirty="0">
              <a:solidFill>
                <a:schemeClr val="tx1"/>
              </a:solidFill>
              <a:latin typeface="Consolas" pitchFamily="49" charset="0"/>
              <a:ea typeface="함초롬돋움" pitchFamily="50" charset="-127"/>
              <a:cs typeface="함초롬돋움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21000E2-743E-7F3D-7B7A-A48C29CC635A}"/>
              </a:ext>
            </a:extLst>
          </p:cNvPr>
          <p:cNvSpPr txBox="1"/>
          <p:nvPr/>
        </p:nvSpPr>
        <p:spPr>
          <a:xfrm>
            <a:off x="894471" y="1754955"/>
            <a:ext cx="10305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a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와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b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에는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100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과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30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이 들어있음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</a:p>
        </p:txBody>
      </p:sp>
      <p:sp>
        <p:nvSpPr>
          <p:cNvPr id="10" name="모서리가 둥근 직사각형 10">
            <a:extLst>
              <a:ext uri="{FF2B5EF4-FFF2-40B4-BE49-F238E27FC236}">
                <a16:creationId xmlns:a16="http://schemas.microsoft.com/office/drawing/2014/main" id="{CAEA5D9E-BA84-69F3-C8A6-D1E2276EA3E2}"/>
              </a:ext>
            </a:extLst>
          </p:cNvPr>
          <p:cNvSpPr/>
          <p:nvPr/>
        </p:nvSpPr>
        <p:spPr>
          <a:xfrm>
            <a:off x="2555629" y="4103377"/>
            <a:ext cx="7200800" cy="717197"/>
          </a:xfrm>
          <a:prstGeom prst="roundRect">
            <a:avLst/>
          </a:prstGeom>
          <a:solidFill>
            <a:srgbClr val="F2F3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print(a,'/',b,'=',round(a/b, 2))</a:t>
            </a:r>
          </a:p>
          <a:p>
            <a:r>
              <a:rPr lang="en-US" altLang="ko-KR" sz="1600" dirty="0">
                <a:solidFill>
                  <a:srgbClr val="0070C0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100 / 30 = 3.33</a:t>
            </a:r>
            <a:endParaRPr lang="ko-KR" altLang="en-US" sz="1600" dirty="0">
              <a:solidFill>
                <a:srgbClr val="0070C0"/>
              </a:solidFill>
              <a:latin typeface="Consolas" pitchFamily="49" charset="0"/>
              <a:ea typeface="함초롬돋움" pitchFamily="50" charset="-127"/>
              <a:cs typeface="함초롬돋움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5604F06-E443-BD70-5823-37A5FB40D850}"/>
              </a:ext>
            </a:extLst>
          </p:cNvPr>
          <p:cNvSpPr txBox="1"/>
          <p:nvPr/>
        </p:nvSpPr>
        <p:spPr>
          <a:xfrm>
            <a:off x="894471" y="3364580"/>
            <a:ext cx="10305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en-US" altLang="ko-KR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round()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함수로 소수점 자릿수 반올림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en-US" altLang="ko-KR" dirty="0">
                <a:solidFill>
                  <a:srgbClr val="F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round(</a:t>
            </a:r>
            <a:r>
              <a:rPr lang="ko-KR" altLang="en-US" dirty="0">
                <a:solidFill>
                  <a:srgbClr val="F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숫자</a:t>
            </a:r>
            <a:r>
              <a:rPr lang="en-US" altLang="ko-KR" dirty="0">
                <a:solidFill>
                  <a:srgbClr val="F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, </a:t>
            </a:r>
            <a:r>
              <a:rPr lang="ko-KR" altLang="en-US" dirty="0">
                <a:solidFill>
                  <a:srgbClr val="F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자릿수</a:t>
            </a:r>
            <a:r>
              <a:rPr lang="en-US" altLang="ko-KR" dirty="0">
                <a:solidFill>
                  <a:srgbClr val="F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)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함수를 사용하면 지정된 자릿수에서 </a:t>
            </a:r>
            <a:r>
              <a:rPr lang="ko-KR" altLang="en-US" dirty="0">
                <a:solidFill>
                  <a:srgbClr val="F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반올림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된 결과값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을 얻을 수 있다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E388559-089D-46B0-5CBE-D2B87B8D3802}"/>
              </a:ext>
            </a:extLst>
          </p:cNvPr>
          <p:cNvSpPr txBox="1"/>
          <p:nvPr/>
        </p:nvSpPr>
        <p:spPr>
          <a:xfrm>
            <a:off x="894471" y="5024760"/>
            <a:ext cx="10305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f-string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또는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format()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함수로 소수점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자리수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지정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27" name="모서리가 둥근 직사각형 10">
            <a:extLst>
              <a:ext uri="{FF2B5EF4-FFF2-40B4-BE49-F238E27FC236}">
                <a16:creationId xmlns:a16="http://schemas.microsoft.com/office/drawing/2014/main" id="{459E74B0-E293-5C91-E7AA-426CF3D8B745}"/>
              </a:ext>
            </a:extLst>
          </p:cNvPr>
          <p:cNvSpPr/>
          <p:nvPr/>
        </p:nvSpPr>
        <p:spPr>
          <a:xfrm>
            <a:off x="943358" y="5464818"/>
            <a:ext cx="4822432" cy="1136216"/>
          </a:xfrm>
          <a:prstGeom prst="roundRect">
            <a:avLst/>
          </a:prstGeom>
          <a:solidFill>
            <a:srgbClr val="F2F3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altLang="ko-KR" sz="1600" dirty="0">
                <a:solidFill>
                  <a:schemeClr val="tx1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result = a / b</a:t>
            </a:r>
          </a:p>
          <a:p>
            <a:r>
              <a:rPr lang="pt-BR" altLang="ko-KR" sz="1600" dirty="0">
                <a:solidFill>
                  <a:schemeClr val="tx1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formatted_result = </a:t>
            </a:r>
            <a:r>
              <a:rPr lang="pt-BR" altLang="ko-KR" sz="1600" dirty="0">
                <a:solidFill>
                  <a:srgbClr val="FF0000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f"{result:</a:t>
            </a:r>
            <a:r>
              <a:rPr lang="pt-BR" altLang="ko-KR" sz="1600" dirty="0">
                <a:solidFill>
                  <a:srgbClr val="FF0000"/>
                </a:solidFill>
                <a:highlight>
                  <a:srgbClr val="FFFF00"/>
                </a:highlight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.2</a:t>
            </a:r>
            <a:r>
              <a:rPr lang="pt-BR" altLang="ko-KR" sz="1600" dirty="0">
                <a:solidFill>
                  <a:srgbClr val="FF0000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f}"</a:t>
            </a:r>
            <a:endParaRPr lang="ko-KR" altLang="en-US" sz="1600" dirty="0">
              <a:solidFill>
                <a:srgbClr val="FF0000"/>
              </a:solidFill>
              <a:latin typeface="Consolas" pitchFamily="49" charset="0"/>
              <a:ea typeface="함초롬돋움" pitchFamily="50" charset="-127"/>
              <a:cs typeface="함초롬돋움" pitchFamily="50" charset="-127"/>
            </a:endParaRPr>
          </a:p>
          <a:p>
            <a:r>
              <a:rPr lang="pt-BR" altLang="ko-KR" sz="1600" dirty="0">
                <a:solidFill>
                  <a:schemeClr val="tx1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print(formatted_result)</a:t>
            </a:r>
          </a:p>
          <a:p>
            <a:r>
              <a:rPr lang="en-US" altLang="ko-KR" sz="1600" dirty="0">
                <a:solidFill>
                  <a:srgbClr val="0070C0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3.33</a:t>
            </a:r>
            <a:endParaRPr lang="pt-BR" altLang="ko-KR" sz="1600" dirty="0">
              <a:solidFill>
                <a:schemeClr val="tx1"/>
              </a:solidFill>
              <a:latin typeface="Consolas" pitchFamily="49" charset="0"/>
              <a:ea typeface="함초롬돋움" pitchFamily="50" charset="-127"/>
              <a:cs typeface="함초롬돋움" pitchFamily="50" charset="-127"/>
            </a:endParaRPr>
          </a:p>
        </p:txBody>
      </p:sp>
      <p:sp>
        <p:nvSpPr>
          <p:cNvPr id="28" name="모서리가 둥근 직사각형 10">
            <a:extLst>
              <a:ext uri="{FF2B5EF4-FFF2-40B4-BE49-F238E27FC236}">
                <a16:creationId xmlns:a16="http://schemas.microsoft.com/office/drawing/2014/main" id="{27C933B5-3DE5-9D6F-B457-C571FA0D5199}"/>
              </a:ext>
            </a:extLst>
          </p:cNvPr>
          <p:cNvSpPr/>
          <p:nvPr/>
        </p:nvSpPr>
        <p:spPr>
          <a:xfrm>
            <a:off x="6044386" y="5464816"/>
            <a:ext cx="4901484" cy="1136216"/>
          </a:xfrm>
          <a:prstGeom prst="roundRect">
            <a:avLst/>
          </a:prstGeom>
          <a:solidFill>
            <a:srgbClr val="F2F3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altLang="ko-KR" sz="1600" dirty="0">
                <a:solidFill>
                  <a:schemeClr val="tx1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result = a / b</a:t>
            </a:r>
          </a:p>
          <a:p>
            <a:r>
              <a:rPr lang="pt-BR" altLang="ko-KR" sz="1600" dirty="0">
                <a:solidFill>
                  <a:schemeClr val="tx1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formatted_result = </a:t>
            </a:r>
            <a:r>
              <a:rPr lang="pt-BR" altLang="ko-KR" sz="1600" dirty="0">
                <a:solidFill>
                  <a:srgbClr val="FF0000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"{:</a:t>
            </a:r>
            <a:r>
              <a:rPr lang="pt-BR" altLang="ko-KR" sz="1600" dirty="0">
                <a:solidFill>
                  <a:srgbClr val="FF0000"/>
                </a:solidFill>
                <a:highlight>
                  <a:srgbClr val="FFFF00"/>
                </a:highlight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.2</a:t>
            </a:r>
            <a:r>
              <a:rPr lang="pt-BR" altLang="ko-KR" sz="1600" dirty="0">
                <a:solidFill>
                  <a:srgbClr val="FF0000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f}".format(result)</a:t>
            </a:r>
            <a:endParaRPr lang="ko-KR" altLang="en-US" sz="1600" dirty="0">
              <a:solidFill>
                <a:srgbClr val="FF0000"/>
              </a:solidFill>
              <a:latin typeface="Consolas" pitchFamily="49" charset="0"/>
              <a:ea typeface="함초롬돋움" pitchFamily="50" charset="-127"/>
              <a:cs typeface="함초롬돋움" pitchFamily="50" charset="-127"/>
            </a:endParaRPr>
          </a:p>
          <a:p>
            <a:r>
              <a:rPr lang="pt-BR" altLang="ko-KR" sz="1600" dirty="0">
                <a:solidFill>
                  <a:schemeClr val="tx1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print(formatted_result)</a:t>
            </a:r>
          </a:p>
          <a:p>
            <a:r>
              <a:rPr lang="en-US" altLang="ko-KR" sz="1600" dirty="0">
                <a:solidFill>
                  <a:srgbClr val="0070C0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3.33</a:t>
            </a:r>
            <a:endParaRPr lang="ko-KR" altLang="en-US" sz="1600" dirty="0">
              <a:solidFill>
                <a:srgbClr val="0070C0"/>
              </a:solidFill>
              <a:latin typeface="Consolas" pitchFamily="49" charset="0"/>
              <a:ea typeface="함초롬돋움" pitchFamily="50" charset="-127"/>
              <a:cs typeface="함초롬돋움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734213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69D1D5-CC90-5386-23EC-223EF3433F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각 삼각형 16">
            <a:extLst>
              <a:ext uri="{FF2B5EF4-FFF2-40B4-BE49-F238E27FC236}">
                <a16:creationId xmlns:a16="http://schemas.microsoft.com/office/drawing/2014/main" id="{BD7E3820-D7C5-B68C-A364-D11E424CE40D}"/>
              </a:ext>
            </a:extLst>
          </p:cNvPr>
          <p:cNvSpPr/>
          <p:nvPr/>
        </p:nvSpPr>
        <p:spPr>
          <a:xfrm flipH="1">
            <a:off x="10626570" y="5335480"/>
            <a:ext cx="1565429" cy="1522520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평행 사변형 11">
            <a:extLst>
              <a:ext uri="{FF2B5EF4-FFF2-40B4-BE49-F238E27FC236}">
                <a16:creationId xmlns:a16="http://schemas.microsoft.com/office/drawing/2014/main" id="{40575126-6588-93B5-7B3F-DF01127AB5F6}"/>
              </a:ext>
            </a:extLst>
          </p:cNvPr>
          <p:cNvSpPr/>
          <p:nvPr/>
        </p:nvSpPr>
        <p:spPr>
          <a:xfrm>
            <a:off x="346229" y="0"/>
            <a:ext cx="11274641" cy="754603"/>
          </a:xfrm>
          <a:prstGeom prst="parallelogram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각 삼각형 12">
            <a:extLst>
              <a:ext uri="{FF2B5EF4-FFF2-40B4-BE49-F238E27FC236}">
                <a16:creationId xmlns:a16="http://schemas.microsoft.com/office/drawing/2014/main" id="{EA26E76B-8A3E-8B92-9448-70453782CDA5}"/>
              </a:ext>
            </a:extLst>
          </p:cNvPr>
          <p:cNvSpPr/>
          <p:nvPr/>
        </p:nvSpPr>
        <p:spPr>
          <a:xfrm flipV="1">
            <a:off x="11425560" y="-1"/>
            <a:ext cx="766439" cy="754603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3E2F3708-8E50-2D8F-B42E-21136C0F00EC}"/>
              </a:ext>
            </a:extLst>
          </p:cNvPr>
          <p:cNvSpPr/>
          <p:nvPr/>
        </p:nvSpPr>
        <p:spPr>
          <a:xfrm>
            <a:off x="11260115" y="586896"/>
            <a:ext cx="425805" cy="425805"/>
          </a:xfrm>
          <a:prstGeom prst="diamond">
            <a:avLst/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68963C3-5699-9A8F-C8EE-CAF2BD68E2A7}"/>
              </a:ext>
            </a:extLst>
          </p:cNvPr>
          <p:cNvSpPr/>
          <p:nvPr/>
        </p:nvSpPr>
        <p:spPr>
          <a:xfrm>
            <a:off x="0" y="0"/>
            <a:ext cx="1420427" cy="1030457"/>
          </a:xfrm>
          <a:custGeom>
            <a:avLst/>
            <a:gdLst>
              <a:gd name="connsiteX0" fmla="*/ 0 w 1420427"/>
              <a:gd name="connsiteY0" fmla="*/ 0 h 1029810"/>
              <a:gd name="connsiteX1" fmla="*/ 1420427 w 1420427"/>
              <a:gd name="connsiteY1" fmla="*/ 0 h 1029810"/>
              <a:gd name="connsiteX2" fmla="*/ 1420427 w 1420427"/>
              <a:gd name="connsiteY2" fmla="*/ 1029810 h 1029810"/>
              <a:gd name="connsiteX3" fmla="*/ 0 w 1420427"/>
              <a:gd name="connsiteY3" fmla="*/ 1029810 h 1029810"/>
              <a:gd name="connsiteX4" fmla="*/ 0 w 1420427"/>
              <a:gd name="connsiteY4" fmla="*/ 0 h 1029810"/>
              <a:gd name="connsiteX0" fmla="*/ 0 w 1420427"/>
              <a:gd name="connsiteY0" fmla="*/ 0 h 1029810"/>
              <a:gd name="connsiteX1" fmla="*/ 1420427 w 1420427"/>
              <a:gd name="connsiteY1" fmla="*/ 0 h 1029810"/>
              <a:gd name="connsiteX2" fmla="*/ 452761 w 1420427"/>
              <a:gd name="connsiteY2" fmla="*/ 1020932 h 1029810"/>
              <a:gd name="connsiteX3" fmla="*/ 0 w 1420427"/>
              <a:gd name="connsiteY3" fmla="*/ 1029810 h 1029810"/>
              <a:gd name="connsiteX4" fmla="*/ 0 w 1420427"/>
              <a:gd name="connsiteY4" fmla="*/ 0 h 1029810"/>
              <a:gd name="connsiteX0" fmla="*/ 0 w 1420427"/>
              <a:gd name="connsiteY0" fmla="*/ 0 h 1030457"/>
              <a:gd name="connsiteX1" fmla="*/ 1420427 w 1420427"/>
              <a:gd name="connsiteY1" fmla="*/ 0 h 1030457"/>
              <a:gd name="connsiteX2" fmla="*/ 445618 w 1420427"/>
              <a:gd name="connsiteY2" fmla="*/ 1030457 h 1030457"/>
              <a:gd name="connsiteX3" fmla="*/ 0 w 1420427"/>
              <a:gd name="connsiteY3" fmla="*/ 1029810 h 1030457"/>
              <a:gd name="connsiteX4" fmla="*/ 0 w 1420427"/>
              <a:gd name="connsiteY4" fmla="*/ 0 h 1030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0427" h="1030457">
                <a:moveTo>
                  <a:pt x="0" y="0"/>
                </a:moveTo>
                <a:lnTo>
                  <a:pt x="1420427" y="0"/>
                </a:lnTo>
                <a:lnTo>
                  <a:pt x="445618" y="1030457"/>
                </a:lnTo>
                <a:lnTo>
                  <a:pt x="0" y="1029810"/>
                </a:lnTo>
                <a:lnTo>
                  <a:pt x="0" y="0"/>
                </a:lnTo>
                <a:close/>
              </a:path>
            </a:pathLst>
          </a:cu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각 삼각형 14">
            <a:extLst>
              <a:ext uri="{FF2B5EF4-FFF2-40B4-BE49-F238E27FC236}">
                <a16:creationId xmlns:a16="http://schemas.microsoft.com/office/drawing/2014/main" id="{168430B3-9599-C754-96EB-63260550F6D2}"/>
              </a:ext>
            </a:extLst>
          </p:cNvPr>
          <p:cNvSpPr/>
          <p:nvPr/>
        </p:nvSpPr>
        <p:spPr>
          <a:xfrm flipV="1">
            <a:off x="0" y="-1"/>
            <a:ext cx="281179" cy="275209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각 삼각형 15">
            <a:extLst>
              <a:ext uri="{FF2B5EF4-FFF2-40B4-BE49-F238E27FC236}">
                <a16:creationId xmlns:a16="http://schemas.microsoft.com/office/drawing/2014/main" id="{35C3C454-92BB-33E2-BFE0-D484DAC3BD2B}"/>
              </a:ext>
            </a:extLst>
          </p:cNvPr>
          <p:cNvSpPr/>
          <p:nvPr/>
        </p:nvSpPr>
        <p:spPr>
          <a:xfrm flipH="1">
            <a:off x="11721914" y="6400800"/>
            <a:ext cx="470085" cy="45720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평행 사변형 17">
            <a:extLst>
              <a:ext uri="{FF2B5EF4-FFF2-40B4-BE49-F238E27FC236}">
                <a16:creationId xmlns:a16="http://schemas.microsoft.com/office/drawing/2014/main" id="{3A21FF6D-3AA2-3E41-BCFB-1C842D6B8E4D}"/>
              </a:ext>
            </a:extLst>
          </p:cNvPr>
          <p:cNvSpPr/>
          <p:nvPr/>
        </p:nvSpPr>
        <p:spPr>
          <a:xfrm>
            <a:off x="10347974" y="5708342"/>
            <a:ext cx="1299530" cy="1149658"/>
          </a:xfrm>
          <a:prstGeom prst="parallelogram">
            <a:avLst>
              <a:gd name="adj" fmla="val 99132"/>
            </a:avLst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평행 사변형 18">
            <a:extLst>
              <a:ext uri="{FF2B5EF4-FFF2-40B4-BE49-F238E27FC236}">
                <a16:creationId xmlns:a16="http://schemas.microsoft.com/office/drawing/2014/main" id="{33FB5CD4-896B-D3DA-3112-100093FECFA7}"/>
              </a:ext>
            </a:extLst>
          </p:cNvPr>
          <p:cNvSpPr/>
          <p:nvPr/>
        </p:nvSpPr>
        <p:spPr>
          <a:xfrm>
            <a:off x="1065320" y="0"/>
            <a:ext cx="586410" cy="443883"/>
          </a:xfrm>
          <a:prstGeom prst="parallelogram">
            <a:avLst>
              <a:gd name="adj" fmla="val 9913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평행 사변형 19">
            <a:extLst>
              <a:ext uri="{FF2B5EF4-FFF2-40B4-BE49-F238E27FC236}">
                <a16:creationId xmlns:a16="http://schemas.microsoft.com/office/drawing/2014/main" id="{EB08CA10-CF54-667D-2E9D-0518A999FD85}"/>
              </a:ext>
            </a:extLst>
          </p:cNvPr>
          <p:cNvSpPr/>
          <p:nvPr/>
        </p:nvSpPr>
        <p:spPr>
          <a:xfrm>
            <a:off x="1" y="644788"/>
            <a:ext cx="489410" cy="488687"/>
          </a:xfrm>
          <a:custGeom>
            <a:avLst/>
            <a:gdLst>
              <a:gd name="connsiteX0" fmla="*/ 0 w 613235"/>
              <a:gd name="connsiteY0" fmla="*/ 488687 h 488687"/>
              <a:gd name="connsiteX1" fmla="*/ 484445 w 613235"/>
              <a:gd name="connsiteY1" fmla="*/ 0 h 488687"/>
              <a:gd name="connsiteX2" fmla="*/ 613235 w 613235"/>
              <a:gd name="connsiteY2" fmla="*/ 0 h 488687"/>
              <a:gd name="connsiteX3" fmla="*/ 128790 w 613235"/>
              <a:gd name="connsiteY3" fmla="*/ 488687 h 488687"/>
              <a:gd name="connsiteX4" fmla="*/ 0 w 613235"/>
              <a:gd name="connsiteY4" fmla="*/ 488687 h 488687"/>
              <a:gd name="connsiteX0" fmla="*/ 0 w 487029"/>
              <a:gd name="connsiteY0" fmla="*/ 360100 h 488687"/>
              <a:gd name="connsiteX1" fmla="*/ 358239 w 487029"/>
              <a:gd name="connsiteY1" fmla="*/ 0 h 488687"/>
              <a:gd name="connsiteX2" fmla="*/ 487029 w 487029"/>
              <a:gd name="connsiteY2" fmla="*/ 0 h 488687"/>
              <a:gd name="connsiteX3" fmla="*/ 2584 w 487029"/>
              <a:gd name="connsiteY3" fmla="*/ 488687 h 488687"/>
              <a:gd name="connsiteX4" fmla="*/ 0 w 487029"/>
              <a:gd name="connsiteY4" fmla="*/ 360100 h 488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7029" h="488687">
                <a:moveTo>
                  <a:pt x="0" y="360100"/>
                </a:moveTo>
                <a:lnTo>
                  <a:pt x="358239" y="0"/>
                </a:lnTo>
                <a:lnTo>
                  <a:pt x="487029" y="0"/>
                </a:lnTo>
                <a:lnTo>
                  <a:pt x="2584" y="488687"/>
                </a:lnTo>
                <a:cubicBezTo>
                  <a:pt x="1723" y="445825"/>
                  <a:pt x="861" y="402962"/>
                  <a:pt x="0" y="360100"/>
                </a:cubicBezTo>
                <a:close/>
              </a:path>
            </a:pathLst>
          </a:custGeom>
          <a:solidFill>
            <a:srgbClr val="B7EA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96E9AF-B55B-4499-6982-FFAC71AE59A0}"/>
              </a:ext>
            </a:extLst>
          </p:cNvPr>
          <p:cNvSpPr txBox="1"/>
          <p:nvPr/>
        </p:nvSpPr>
        <p:spPr>
          <a:xfrm>
            <a:off x="0" y="137603"/>
            <a:ext cx="9433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04</a:t>
            </a:r>
            <a:endParaRPr lang="ko-KR" altLang="en-US" sz="32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B0A92F-3C7C-5649-A270-FDFE8554B35A}"/>
              </a:ext>
            </a:extLst>
          </p:cNvPr>
          <p:cNvSpPr txBox="1"/>
          <p:nvPr/>
        </p:nvSpPr>
        <p:spPr>
          <a:xfrm>
            <a:off x="1289586" y="200033"/>
            <a:ext cx="59190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변수를 사용한 코드 출력</a:t>
            </a:r>
            <a:r>
              <a:rPr lang="en-US" altLang="ko-KR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2: </a:t>
            </a:r>
            <a:r>
              <a:rPr lang="ko-KR" altLang="en-US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문자열</a:t>
            </a: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30D8ED40-3608-5899-ACD5-5C11FE5F94D1}"/>
              </a:ext>
            </a:extLst>
          </p:cNvPr>
          <p:cNvSpPr/>
          <p:nvPr/>
        </p:nvSpPr>
        <p:spPr>
          <a:xfrm>
            <a:off x="639634" y="1249400"/>
            <a:ext cx="303724" cy="303724"/>
          </a:xfrm>
          <a:prstGeom prst="diamond">
            <a:avLst/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587D18-18AE-6A34-EEE6-DE5AF71A6C29}"/>
              </a:ext>
            </a:extLst>
          </p:cNvPr>
          <p:cNvSpPr txBox="1"/>
          <p:nvPr/>
        </p:nvSpPr>
        <p:spPr>
          <a:xfrm>
            <a:off x="943358" y="1170429"/>
            <a:ext cx="5152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문자열 출력하기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1D99A54-A612-268A-4F66-BDB09916E8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706" y="6522064"/>
            <a:ext cx="1299531" cy="214672"/>
          </a:xfrm>
          <a:prstGeom prst="rect">
            <a:avLst/>
          </a:prstGeom>
        </p:spPr>
      </p:pic>
      <p:sp>
        <p:nvSpPr>
          <p:cNvPr id="7" name="모서리가 둥근 직사각형 3">
            <a:extLst>
              <a:ext uri="{FF2B5EF4-FFF2-40B4-BE49-F238E27FC236}">
                <a16:creationId xmlns:a16="http://schemas.microsoft.com/office/drawing/2014/main" id="{6E5E7A6E-EDE8-6E28-F219-19B6CCBA4303}"/>
              </a:ext>
            </a:extLst>
          </p:cNvPr>
          <p:cNvSpPr/>
          <p:nvPr/>
        </p:nvSpPr>
        <p:spPr>
          <a:xfrm>
            <a:off x="2555629" y="2105635"/>
            <a:ext cx="7200800" cy="735773"/>
          </a:xfrm>
          <a:prstGeom prst="roundRect">
            <a:avLst>
              <a:gd name="adj" fmla="val 15120"/>
            </a:avLst>
          </a:prstGeom>
          <a:solidFill>
            <a:srgbClr val="F2F3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str1='</a:t>
            </a:r>
            <a:r>
              <a:rPr lang="ko-KR" altLang="en-US" sz="1600" dirty="0">
                <a:solidFill>
                  <a:schemeClr val="tx1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빨리</a:t>
            </a:r>
            <a:r>
              <a:rPr lang="en-US" altLang="ko-KR" sz="1600" dirty="0">
                <a:solidFill>
                  <a:schemeClr val="tx1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'</a:t>
            </a:r>
          </a:p>
          <a:p>
            <a:r>
              <a:rPr lang="en-US" altLang="ko-KR" sz="1600" dirty="0">
                <a:solidFill>
                  <a:schemeClr val="tx1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str2='</a:t>
            </a:r>
            <a:r>
              <a:rPr lang="ko-KR" altLang="en-US" sz="1600" dirty="0">
                <a:solidFill>
                  <a:schemeClr val="tx1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집에 가고 싶다</a:t>
            </a:r>
            <a:r>
              <a:rPr lang="en-US" altLang="ko-KR" sz="1600" dirty="0">
                <a:solidFill>
                  <a:schemeClr val="tx1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'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71F9296-F4FC-8D69-6527-495DFA553D64}"/>
              </a:ext>
            </a:extLst>
          </p:cNvPr>
          <p:cNvSpPr txBox="1"/>
          <p:nvPr/>
        </p:nvSpPr>
        <p:spPr>
          <a:xfrm>
            <a:off x="894471" y="1596031"/>
            <a:ext cx="10305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숫자와 동일하게 변수를 선언하고 큰따옴표 또는 작은따옴표로 묶은 문자열을 대입하는 방식</a:t>
            </a:r>
          </a:p>
        </p:txBody>
      </p:sp>
      <p:sp>
        <p:nvSpPr>
          <p:cNvPr id="10" name="모서리가 둥근 직사각형 10">
            <a:extLst>
              <a:ext uri="{FF2B5EF4-FFF2-40B4-BE49-F238E27FC236}">
                <a16:creationId xmlns:a16="http://schemas.microsoft.com/office/drawing/2014/main" id="{9497FCBF-ED1D-3464-6BBA-C656A4B26C97}"/>
              </a:ext>
            </a:extLst>
          </p:cNvPr>
          <p:cNvSpPr/>
          <p:nvPr/>
        </p:nvSpPr>
        <p:spPr>
          <a:xfrm>
            <a:off x="2555629" y="3423029"/>
            <a:ext cx="7200800" cy="711494"/>
          </a:xfrm>
          <a:prstGeom prst="roundRect">
            <a:avLst/>
          </a:prstGeom>
          <a:solidFill>
            <a:srgbClr val="F2F3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print(str1,str2)</a:t>
            </a:r>
          </a:p>
          <a:p>
            <a:r>
              <a:rPr lang="ko-KR" altLang="en-US" sz="1600" dirty="0">
                <a:solidFill>
                  <a:srgbClr val="0070C0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빨리</a:t>
            </a:r>
            <a:r>
              <a:rPr lang="ko-KR" altLang="en-US" sz="1600" dirty="0">
                <a:solidFill>
                  <a:srgbClr val="0070C0"/>
                </a:solidFill>
                <a:highlight>
                  <a:srgbClr val="FFFF00"/>
                </a:highlight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 </a:t>
            </a:r>
            <a:r>
              <a:rPr lang="ko-KR" altLang="en-US" sz="1600" dirty="0">
                <a:solidFill>
                  <a:srgbClr val="0070C0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집에 가고 싶다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15B9971-0E49-AC83-A45F-DD665841745A}"/>
              </a:ext>
            </a:extLst>
          </p:cNvPr>
          <p:cNvSpPr txBox="1"/>
          <p:nvPr/>
        </p:nvSpPr>
        <p:spPr>
          <a:xfrm>
            <a:off x="943358" y="3053697"/>
            <a:ext cx="10305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여러 개의 문자열을 한 줄에 출력하고 싶다면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콤마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(,)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로 분리해서 출력하면 됨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1D2E907-04A4-A614-4E75-1FE3F2728AEA}"/>
              </a:ext>
            </a:extLst>
          </p:cNvPr>
          <p:cNvSpPr txBox="1"/>
          <p:nvPr/>
        </p:nvSpPr>
        <p:spPr>
          <a:xfrm>
            <a:off x="1141943" y="4209977"/>
            <a:ext cx="96832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>
                <a:solidFill>
                  <a:schemeClr val="accent2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Print()</a:t>
            </a:r>
            <a:r>
              <a:rPr lang="ko-KR" altLang="en-US" sz="1600" dirty="0">
                <a:solidFill>
                  <a:schemeClr val="accent2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함수에서 콤마</a:t>
            </a:r>
            <a:r>
              <a:rPr lang="en-US" altLang="ko-KR" sz="1600" dirty="0">
                <a:solidFill>
                  <a:schemeClr val="accent2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(,)</a:t>
            </a:r>
            <a:r>
              <a:rPr lang="ko-KR" altLang="en-US" sz="1600" dirty="0">
                <a:solidFill>
                  <a:schemeClr val="accent2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로 분리하면 자체적으로 </a:t>
            </a:r>
            <a:r>
              <a:rPr lang="ko-KR" altLang="en-US" sz="1600" dirty="0">
                <a:solidFill>
                  <a:schemeClr val="accent2"/>
                </a:solidFill>
                <a:highlight>
                  <a:srgbClr val="FFFF00"/>
                </a:highlight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한 칸을 띄우고 출력</a:t>
            </a:r>
            <a:r>
              <a:rPr lang="ko-KR" altLang="en-US" sz="1600" dirty="0">
                <a:solidFill>
                  <a:schemeClr val="accent2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된다</a:t>
            </a:r>
            <a:r>
              <a:rPr lang="en-US" altLang="ko-KR" sz="1600" dirty="0">
                <a:solidFill>
                  <a:schemeClr val="accent2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3AB54B4-362F-506B-6D44-6871629862BD}"/>
              </a:ext>
            </a:extLst>
          </p:cNvPr>
          <p:cNvSpPr txBox="1"/>
          <p:nvPr/>
        </p:nvSpPr>
        <p:spPr>
          <a:xfrm>
            <a:off x="943358" y="4814941"/>
            <a:ext cx="10305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문자열 간에는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덧셈 연산만 가능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함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28" name="모서리가 둥근 직사각형 10">
            <a:extLst>
              <a:ext uri="{FF2B5EF4-FFF2-40B4-BE49-F238E27FC236}">
                <a16:creationId xmlns:a16="http://schemas.microsoft.com/office/drawing/2014/main" id="{FD6EC743-CB3C-88B3-7ABA-6071DDDF2077}"/>
              </a:ext>
            </a:extLst>
          </p:cNvPr>
          <p:cNvSpPr/>
          <p:nvPr/>
        </p:nvSpPr>
        <p:spPr>
          <a:xfrm>
            <a:off x="2446712" y="5261969"/>
            <a:ext cx="7200800" cy="711494"/>
          </a:xfrm>
          <a:prstGeom prst="roundRect">
            <a:avLst/>
          </a:prstGeom>
          <a:solidFill>
            <a:srgbClr val="F2F3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print(str1+str2)</a:t>
            </a:r>
          </a:p>
          <a:p>
            <a:r>
              <a:rPr lang="ko-KR" altLang="en-US" sz="1600" dirty="0" err="1">
                <a:solidFill>
                  <a:srgbClr val="0070C0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빨리집에</a:t>
            </a:r>
            <a:r>
              <a:rPr lang="ko-KR" altLang="en-US" sz="1600" dirty="0">
                <a:solidFill>
                  <a:srgbClr val="0070C0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 가고 싶다</a:t>
            </a:r>
          </a:p>
        </p:txBody>
      </p:sp>
    </p:spTree>
    <p:extLst>
      <p:ext uri="{BB962C8B-B14F-4D97-AF65-F5344CB8AC3E}">
        <p14:creationId xmlns:p14="http://schemas.microsoft.com/office/powerpoint/2010/main" val="2477432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870593-75E7-55F6-E8FA-F2DB481BF9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9225EF3-205D-D378-0510-F5C62D638E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649" y="210033"/>
            <a:ext cx="11412701" cy="6437934"/>
          </a:xfrm>
          <a:prstGeom prst="rect">
            <a:avLst/>
          </a:prstGeom>
        </p:spPr>
      </p:pic>
      <p:sp>
        <p:nvSpPr>
          <p:cNvPr id="25" name="직각 삼각형 24">
            <a:extLst>
              <a:ext uri="{FF2B5EF4-FFF2-40B4-BE49-F238E27FC236}">
                <a16:creationId xmlns:a16="http://schemas.microsoft.com/office/drawing/2014/main" id="{F5D4F206-4BB5-2D0C-6D9E-42ED1306359D}"/>
              </a:ext>
            </a:extLst>
          </p:cNvPr>
          <p:cNvSpPr/>
          <p:nvPr/>
        </p:nvSpPr>
        <p:spPr>
          <a:xfrm>
            <a:off x="-1" y="6077527"/>
            <a:ext cx="760522" cy="780473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노트북으로 코딩을 하고 있는 안경을 쓴 여성 개발자, 프로그래머 일러스트 | 유토이미지 | 상세페이지 | 베이직샵 | 일러스트 |  22348614">
            <a:extLst>
              <a:ext uri="{FF2B5EF4-FFF2-40B4-BE49-F238E27FC236}">
                <a16:creationId xmlns:a16="http://schemas.microsoft.com/office/drawing/2014/main" id="{983B236E-5A72-A792-4BF1-DF8769BC45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6964" y="4754966"/>
            <a:ext cx="2381249" cy="1585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3892E9F-9108-1CA8-DE96-F44160ADE5B0}"/>
              </a:ext>
            </a:extLst>
          </p:cNvPr>
          <p:cNvSpPr txBox="1"/>
          <p:nvPr/>
        </p:nvSpPr>
        <p:spPr>
          <a:xfrm>
            <a:off x="1004567" y="1120421"/>
            <a:ext cx="41888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98E596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Chapter 02</a:t>
            </a:r>
            <a:endParaRPr lang="ko-KR" altLang="en-US" sz="4000" dirty="0">
              <a:solidFill>
                <a:srgbClr val="98E596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188246B-8223-92C4-D36B-0A89A7F86D26}"/>
              </a:ext>
            </a:extLst>
          </p:cNvPr>
          <p:cNvSpPr txBox="1"/>
          <p:nvPr/>
        </p:nvSpPr>
        <p:spPr>
          <a:xfrm>
            <a:off x="1004567" y="1837185"/>
            <a:ext cx="41888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변수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9661A2-5B1C-C2C4-5A2B-0EEAB2450C8F}"/>
              </a:ext>
            </a:extLst>
          </p:cNvPr>
          <p:cNvSpPr txBox="1"/>
          <p:nvPr/>
        </p:nvSpPr>
        <p:spPr>
          <a:xfrm>
            <a:off x="1004567" y="5517877"/>
            <a:ext cx="74661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본 </a:t>
            </a: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강의교안에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사용된 일부 그림의 저작권은 </a:t>
            </a: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우재남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과 </a:t>
            </a:r>
            <a:r>
              <a:rPr lang="ko-KR" altLang="en-US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한빛아카데미㈜</a:t>
            </a: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에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있습니다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1D6C5EB-B2C8-C582-854F-C5518D11D53B}"/>
              </a:ext>
            </a:extLst>
          </p:cNvPr>
          <p:cNvSpPr txBox="1"/>
          <p:nvPr/>
        </p:nvSpPr>
        <p:spPr>
          <a:xfrm>
            <a:off x="1004566" y="5850020"/>
            <a:ext cx="799239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본 자료에는 인터넷에서 다운받아 사용한 그림이나 수식들이 일부 있으니 학습 외 다른 용도로 사용하거나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외부로 유출을 금해주시기 바랍니다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789347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E81F62-7CA4-0EF0-488A-83145F6BD0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A96A4248-08B6-84F6-FA86-A6A9115E7E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7229" y="2229260"/>
            <a:ext cx="6697541" cy="23994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직각 삼각형 16">
            <a:extLst>
              <a:ext uri="{FF2B5EF4-FFF2-40B4-BE49-F238E27FC236}">
                <a16:creationId xmlns:a16="http://schemas.microsoft.com/office/drawing/2014/main" id="{1413E42D-81BB-16C8-A4E8-2A6F826E3992}"/>
              </a:ext>
            </a:extLst>
          </p:cNvPr>
          <p:cNvSpPr/>
          <p:nvPr/>
        </p:nvSpPr>
        <p:spPr>
          <a:xfrm flipH="1">
            <a:off x="10626570" y="5335480"/>
            <a:ext cx="1565429" cy="1522520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평행 사변형 11">
            <a:extLst>
              <a:ext uri="{FF2B5EF4-FFF2-40B4-BE49-F238E27FC236}">
                <a16:creationId xmlns:a16="http://schemas.microsoft.com/office/drawing/2014/main" id="{B3D7D116-5BF8-2AB8-4537-6CCF44BA4D91}"/>
              </a:ext>
            </a:extLst>
          </p:cNvPr>
          <p:cNvSpPr/>
          <p:nvPr/>
        </p:nvSpPr>
        <p:spPr>
          <a:xfrm>
            <a:off x="346229" y="0"/>
            <a:ext cx="11274641" cy="754603"/>
          </a:xfrm>
          <a:prstGeom prst="parallelogram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각 삼각형 12">
            <a:extLst>
              <a:ext uri="{FF2B5EF4-FFF2-40B4-BE49-F238E27FC236}">
                <a16:creationId xmlns:a16="http://schemas.microsoft.com/office/drawing/2014/main" id="{5AD81AB6-21C0-6264-3284-AB2636918DEE}"/>
              </a:ext>
            </a:extLst>
          </p:cNvPr>
          <p:cNvSpPr/>
          <p:nvPr/>
        </p:nvSpPr>
        <p:spPr>
          <a:xfrm flipV="1">
            <a:off x="11425560" y="-1"/>
            <a:ext cx="766439" cy="754603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F73FC25E-FFBA-41B0-8F14-13421FF53DA6}"/>
              </a:ext>
            </a:extLst>
          </p:cNvPr>
          <p:cNvSpPr/>
          <p:nvPr/>
        </p:nvSpPr>
        <p:spPr>
          <a:xfrm>
            <a:off x="11260115" y="586896"/>
            <a:ext cx="425805" cy="425805"/>
          </a:xfrm>
          <a:prstGeom prst="diamond">
            <a:avLst/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0829F2E-7C3B-E163-2BE9-ED1A61D4C473}"/>
              </a:ext>
            </a:extLst>
          </p:cNvPr>
          <p:cNvSpPr/>
          <p:nvPr/>
        </p:nvSpPr>
        <p:spPr>
          <a:xfrm>
            <a:off x="0" y="0"/>
            <a:ext cx="1420427" cy="1030457"/>
          </a:xfrm>
          <a:custGeom>
            <a:avLst/>
            <a:gdLst>
              <a:gd name="connsiteX0" fmla="*/ 0 w 1420427"/>
              <a:gd name="connsiteY0" fmla="*/ 0 h 1029810"/>
              <a:gd name="connsiteX1" fmla="*/ 1420427 w 1420427"/>
              <a:gd name="connsiteY1" fmla="*/ 0 h 1029810"/>
              <a:gd name="connsiteX2" fmla="*/ 1420427 w 1420427"/>
              <a:gd name="connsiteY2" fmla="*/ 1029810 h 1029810"/>
              <a:gd name="connsiteX3" fmla="*/ 0 w 1420427"/>
              <a:gd name="connsiteY3" fmla="*/ 1029810 h 1029810"/>
              <a:gd name="connsiteX4" fmla="*/ 0 w 1420427"/>
              <a:gd name="connsiteY4" fmla="*/ 0 h 1029810"/>
              <a:gd name="connsiteX0" fmla="*/ 0 w 1420427"/>
              <a:gd name="connsiteY0" fmla="*/ 0 h 1029810"/>
              <a:gd name="connsiteX1" fmla="*/ 1420427 w 1420427"/>
              <a:gd name="connsiteY1" fmla="*/ 0 h 1029810"/>
              <a:gd name="connsiteX2" fmla="*/ 452761 w 1420427"/>
              <a:gd name="connsiteY2" fmla="*/ 1020932 h 1029810"/>
              <a:gd name="connsiteX3" fmla="*/ 0 w 1420427"/>
              <a:gd name="connsiteY3" fmla="*/ 1029810 h 1029810"/>
              <a:gd name="connsiteX4" fmla="*/ 0 w 1420427"/>
              <a:gd name="connsiteY4" fmla="*/ 0 h 1029810"/>
              <a:gd name="connsiteX0" fmla="*/ 0 w 1420427"/>
              <a:gd name="connsiteY0" fmla="*/ 0 h 1030457"/>
              <a:gd name="connsiteX1" fmla="*/ 1420427 w 1420427"/>
              <a:gd name="connsiteY1" fmla="*/ 0 h 1030457"/>
              <a:gd name="connsiteX2" fmla="*/ 445618 w 1420427"/>
              <a:gd name="connsiteY2" fmla="*/ 1030457 h 1030457"/>
              <a:gd name="connsiteX3" fmla="*/ 0 w 1420427"/>
              <a:gd name="connsiteY3" fmla="*/ 1029810 h 1030457"/>
              <a:gd name="connsiteX4" fmla="*/ 0 w 1420427"/>
              <a:gd name="connsiteY4" fmla="*/ 0 h 1030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0427" h="1030457">
                <a:moveTo>
                  <a:pt x="0" y="0"/>
                </a:moveTo>
                <a:lnTo>
                  <a:pt x="1420427" y="0"/>
                </a:lnTo>
                <a:lnTo>
                  <a:pt x="445618" y="1030457"/>
                </a:lnTo>
                <a:lnTo>
                  <a:pt x="0" y="1029810"/>
                </a:lnTo>
                <a:lnTo>
                  <a:pt x="0" y="0"/>
                </a:lnTo>
                <a:close/>
              </a:path>
            </a:pathLst>
          </a:cu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각 삼각형 14">
            <a:extLst>
              <a:ext uri="{FF2B5EF4-FFF2-40B4-BE49-F238E27FC236}">
                <a16:creationId xmlns:a16="http://schemas.microsoft.com/office/drawing/2014/main" id="{348AEA86-D24E-8FB5-65CB-1DB87B34B1B1}"/>
              </a:ext>
            </a:extLst>
          </p:cNvPr>
          <p:cNvSpPr/>
          <p:nvPr/>
        </p:nvSpPr>
        <p:spPr>
          <a:xfrm flipV="1">
            <a:off x="0" y="-1"/>
            <a:ext cx="281179" cy="275209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각 삼각형 15">
            <a:extLst>
              <a:ext uri="{FF2B5EF4-FFF2-40B4-BE49-F238E27FC236}">
                <a16:creationId xmlns:a16="http://schemas.microsoft.com/office/drawing/2014/main" id="{17C66747-9385-06C9-BD99-5A3A786FEAD2}"/>
              </a:ext>
            </a:extLst>
          </p:cNvPr>
          <p:cNvSpPr/>
          <p:nvPr/>
        </p:nvSpPr>
        <p:spPr>
          <a:xfrm flipH="1">
            <a:off x="11721914" y="6400800"/>
            <a:ext cx="470085" cy="45720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평행 사변형 17">
            <a:extLst>
              <a:ext uri="{FF2B5EF4-FFF2-40B4-BE49-F238E27FC236}">
                <a16:creationId xmlns:a16="http://schemas.microsoft.com/office/drawing/2014/main" id="{50E83263-9806-3771-9587-3B637EE6ACCC}"/>
              </a:ext>
            </a:extLst>
          </p:cNvPr>
          <p:cNvSpPr/>
          <p:nvPr/>
        </p:nvSpPr>
        <p:spPr>
          <a:xfrm>
            <a:off x="10347974" y="5708342"/>
            <a:ext cx="1299530" cy="1149658"/>
          </a:xfrm>
          <a:prstGeom prst="parallelogram">
            <a:avLst>
              <a:gd name="adj" fmla="val 99132"/>
            </a:avLst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평행 사변형 18">
            <a:extLst>
              <a:ext uri="{FF2B5EF4-FFF2-40B4-BE49-F238E27FC236}">
                <a16:creationId xmlns:a16="http://schemas.microsoft.com/office/drawing/2014/main" id="{0C39D7D9-3B09-0860-81A7-5CEAD06BD9E4}"/>
              </a:ext>
            </a:extLst>
          </p:cNvPr>
          <p:cNvSpPr/>
          <p:nvPr/>
        </p:nvSpPr>
        <p:spPr>
          <a:xfrm>
            <a:off x="1065320" y="0"/>
            <a:ext cx="586410" cy="443883"/>
          </a:xfrm>
          <a:prstGeom prst="parallelogram">
            <a:avLst>
              <a:gd name="adj" fmla="val 9913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평행 사변형 19">
            <a:extLst>
              <a:ext uri="{FF2B5EF4-FFF2-40B4-BE49-F238E27FC236}">
                <a16:creationId xmlns:a16="http://schemas.microsoft.com/office/drawing/2014/main" id="{3522AD18-0967-6F40-AEA4-2CA92CC9D8EC}"/>
              </a:ext>
            </a:extLst>
          </p:cNvPr>
          <p:cNvSpPr/>
          <p:nvPr/>
        </p:nvSpPr>
        <p:spPr>
          <a:xfrm>
            <a:off x="1" y="644788"/>
            <a:ext cx="489410" cy="488687"/>
          </a:xfrm>
          <a:custGeom>
            <a:avLst/>
            <a:gdLst>
              <a:gd name="connsiteX0" fmla="*/ 0 w 613235"/>
              <a:gd name="connsiteY0" fmla="*/ 488687 h 488687"/>
              <a:gd name="connsiteX1" fmla="*/ 484445 w 613235"/>
              <a:gd name="connsiteY1" fmla="*/ 0 h 488687"/>
              <a:gd name="connsiteX2" fmla="*/ 613235 w 613235"/>
              <a:gd name="connsiteY2" fmla="*/ 0 h 488687"/>
              <a:gd name="connsiteX3" fmla="*/ 128790 w 613235"/>
              <a:gd name="connsiteY3" fmla="*/ 488687 h 488687"/>
              <a:gd name="connsiteX4" fmla="*/ 0 w 613235"/>
              <a:gd name="connsiteY4" fmla="*/ 488687 h 488687"/>
              <a:gd name="connsiteX0" fmla="*/ 0 w 487029"/>
              <a:gd name="connsiteY0" fmla="*/ 360100 h 488687"/>
              <a:gd name="connsiteX1" fmla="*/ 358239 w 487029"/>
              <a:gd name="connsiteY1" fmla="*/ 0 h 488687"/>
              <a:gd name="connsiteX2" fmla="*/ 487029 w 487029"/>
              <a:gd name="connsiteY2" fmla="*/ 0 h 488687"/>
              <a:gd name="connsiteX3" fmla="*/ 2584 w 487029"/>
              <a:gd name="connsiteY3" fmla="*/ 488687 h 488687"/>
              <a:gd name="connsiteX4" fmla="*/ 0 w 487029"/>
              <a:gd name="connsiteY4" fmla="*/ 360100 h 488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7029" h="488687">
                <a:moveTo>
                  <a:pt x="0" y="360100"/>
                </a:moveTo>
                <a:lnTo>
                  <a:pt x="358239" y="0"/>
                </a:lnTo>
                <a:lnTo>
                  <a:pt x="487029" y="0"/>
                </a:lnTo>
                <a:lnTo>
                  <a:pt x="2584" y="488687"/>
                </a:lnTo>
                <a:cubicBezTo>
                  <a:pt x="1723" y="445825"/>
                  <a:pt x="861" y="402962"/>
                  <a:pt x="0" y="360100"/>
                </a:cubicBezTo>
                <a:close/>
              </a:path>
            </a:pathLst>
          </a:custGeom>
          <a:solidFill>
            <a:srgbClr val="B7EA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15853E-F707-40D3-DE1E-A091BD220A7D}"/>
              </a:ext>
            </a:extLst>
          </p:cNvPr>
          <p:cNvSpPr txBox="1"/>
          <p:nvPr/>
        </p:nvSpPr>
        <p:spPr>
          <a:xfrm>
            <a:off x="0" y="137603"/>
            <a:ext cx="9433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04</a:t>
            </a:r>
            <a:endParaRPr lang="ko-KR" altLang="en-US" sz="32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B8CA2A-D896-73A8-B3EE-24468917DF60}"/>
              </a:ext>
            </a:extLst>
          </p:cNvPr>
          <p:cNvSpPr txBox="1"/>
          <p:nvPr/>
        </p:nvSpPr>
        <p:spPr>
          <a:xfrm>
            <a:off x="1289586" y="200033"/>
            <a:ext cx="52266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확인 문제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67AB911-7942-3A9D-357F-8F385BE555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706" y="6522064"/>
            <a:ext cx="1299531" cy="214672"/>
          </a:xfrm>
          <a:prstGeom prst="rect">
            <a:avLst/>
          </a:prstGeom>
        </p:spPr>
      </p:pic>
      <p:sp>
        <p:nvSpPr>
          <p:cNvPr id="11" name="모서리가 둥근 직사각형 6">
            <a:extLst>
              <a:ext uri="{FF2B5EF4-FFF2-40B4-BE49-F238E27FC236}">
                <a16:creationId xmlns:a16="http://schemas.microsoft.com/office/drawing/2014/main" id="{417151E5-FEF6-A263-DED4-0A159B7F24A7}"/>
              </a:ext>
            </a:extLst>
          </p:cNvPr>
          <p:cNvSpPr/>
          <p:nvPr/>
        </p:nvSpPr>
        <p:spPr>
          <a:xfrm>
            <a:off x="2925668" y="4123885"/>
            <a:ext cx="977230" cy="360040"/>
          </a:xfrm>
          <a:prstGeom prst="roundRect">
            <a:avLst/>
          </a:prstGeom>
          <a:solidFill>
            <a:srgbClr val="81DAD6"/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Click!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4007804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B66069-7E57-4060-E160-EF0ADD326F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각 삼각형 16">
            <a:extLst>
              <a:ext uri="{FF2B5EF4-FFF2-40B4-BE49-F238E27FC236}">
                <a16:creationId xmlns:a16="http://schemas.microsoft.com/office/drawing/2014/main" id="{B2B45360-1701-8866-1580-189AF4D63E2B}"/>
              </a:ext>
            </a:extLst>
          </p:cNvPr>
          <p:cNvSpPr/>
          <p:nvPr/>
        </p:nvSpPr>
        <p:spPr>
          <a:xfrm flipH="1">
            <a:off x="10626570" y="5335480"/>
            <a:ext cx="1565429" cy="1522520"/>
          </a:xfrm>
          <a:prstGeom prst="rtTriangle">
            <a:avLst/>
          </a:prstGeom>
          <a:solidFill>
            <a:srgbClr val="FFFA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평행 사변형 11">
            <a:extLst>
              <a:ext uri="{FF2B5EF4-FFF2-40B4-BE49-F238E27FC236}">
                <a16:creationId xmlns:a16="http://schemas.microsoft.com/office/drawing/2014/main" id="{1BCB993F-01FC-FA1A-5B9B-54E782A3F482}"/>
              </a:ext>
            </a:extLst>
          </p:cNvPr>
          <p:cNvSpPr/>
          <p:nvPr/>
        </p:nvSpPr>
        <p:spPr>
          <a:xfrm>
            <a:off x="346229" y="0"/>
            <a:ext cx="11274641" cy="754603"/>
          </a:xfrm>
          <a:prstGeom prst="parallelogram">
            <a:avLst/>
          </a:prstGeom>
          <a:solidFill>
            <a:srgbClr val="FFFA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각 삼각형 12">
            <a:extLst>
              <a:ext uri="{FF2B5EF4-FFF2-40B4-BE49-F238E27FC236}">
                <a16:creationId xmlns:a16="http://schemas.microsoft.com/office/drawing/2014/main" id="{41AC7D0C-8489-CFAB-8561-DC0834C7E6DE}"/>
              </a:ext>
            </a:extLst>
          </p:cNvPr>
          <p:cNvSpPr/>
          <p:nvPr/>
        </p:nvSpPr>
        <p:spPr>
          <a:xfrm flipV="1">
            <a:off x="11425560" y="-1"/>
            <a:ext cx="766439" cy="754603"/>
          </a:xfrm>
          <a:prstGeom prst="rtTriangle">
            <a:avLst/>
          </a:prstGeom>
          <a:solidFill>
            <a:srgbClr val="FFFA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16770301-E2DF-51BC-7928-CF417D26BFC2}"/>
              </a:ext>
            </a:extLst>
          </p:cNvPr>
          <p:cNvSpPr/>
          <p:nvPr/>
        </p:nvSpPr>
        <p:spPr>
          <a:xfrm>
            <a:off x="11260115" y="586896"/>
            <a:ext cx="425805" cy="425805"/>
          </a:xfrm>
          <a:prstGeom prst="diamond">
            <a:avLst/>
          </a:prstGeom>
          <a:solidFill>
            <a:srgbClr val="73D7C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BD1EC23-AFE6-DB64-AC0F-FAAC0A3F9686}"/>
              </a:ext>
            </a:extLst>
          </p:cNvPr>
          <p:cNvSpPr/>
          <p:nvPr/>
        </p:nvSpPr>
        <p:spPr>
          <a:xfrm>
            <a:off x="0" y="0"/>
            <a:ext cx="1420427" cy="1030457"/>
          </a:xfrm>
          <a:custGeom>
            <a:avLst/>
            <a:gdLst>
              <a:gd name="connsiteX0" fmla="*/ 0 w 1420427"/>
              <a:gd name="connsiteY0" fmla="*/ 0 h 1029810"/>
              <a:gd name="connsiteX1" fmla="*/ 1420427 w 1420427"/>
              <a:gd name="connsiteY1" fmla="*/ 0 h 1029810"/>
              <a:gd name="connsiteX2" fmla="*/ 1420427 w 1420427"/>
              <a:gd name="connsiteY2" fmla="*/ 1029810 h 1029810"/>
              <a:gd name="connsiteX3" fmla="*/ 0 w 1420427"/>
              <a:gd name="connsiteY3" fmla="*/ 1029810 h 1029810"/>
              <a:gd name="connsiteX4" fmla="*/ 0 w 1420427"/>
              <a:gd name="connsiteY4" fmla="*/ 0 h 1029810"/>
              <a:gd name="connsiteX0" fmla="*/ 0 w 1420427"/>
              <a:gd name="connsiteY0" fmla="*/ 0 h 1029810"/>
              <a:gd name="connsiteX1" fmla="*/ 1420427 w 1420427"/>
              <a:gd name="connsiteY1" fmla="*/ 0 h 1029810"/>
              <a:gd name="connsiteX2" fmla="*/ 452761 w 1420427"/>
              <a:gd name="connsiteY2" fmla="*/ 1020932 h 1029810"/>
              <a:gd name="connsiteX3" fmla="*/ 0 w 1420427"/>
              <a:gd name="connsiteY3" fmla="*/ 1029810 h 1029810"/>
              <a:gd name="connsiteX4" fmla="*/ 0 w 1420427"/>
              <a:gd name="connsiteY4" fmla="*/ 0 h 1029810"/>
              <a:gd name="connsiteX0" fmla="*/ 0 w 1420427"/>
              <a:gd name="connsiteY0" fmla="*/ 0 h 1030457"/>
              <a:gd name="connsiteX1" fmla="*/ 1420427 w 1420427"/>
              <a:gd name="connsiteY1" fmla="*/ 0 h 1030457"/>
              <a:gd name="connsiteX2" fmla="*/ 445618 w 1420427"/>
              <a:gd name="connsiteY2" fmla="*/ 1030457 h 1030457"/>
              <a:gd name="connsiteX3" fmla="*/ 0 w 1420427"/>
              <a:gd name="connsiteY3" fmla="*/ 1029810 h 1030457"/>
              <a:gd name="connsiteX4" fmla="*/ 0 w 1420427"/>
              <a:gd name="connsiteY4" fmla="*/ 0 h 1030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0427" h="1030457">
                <a:moveTo>
                  <a:pt x="0" y="0"/>
                </a:moveTo>
                <a:lnTo>
                  <a:pt x="1420427" y="0"/>
                </a:lnTo>
                <a:lnTo>
                  <a:pt x="445618" y="1030457"/>
                </a:lnTo>
                <a:lnTo>
                  <a:pt x="0" y="102981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각 삼각형 14">
            <a:extLst>
              <a:ext uri="{FF2B5EF4-FFF2-40B4-BE49-F238E27FC236}">
                <a16:creationId xmlns:a16="http://schemas.microsoft.com/office/drawing/2014/main" id="{E5E9DDB2-479A-FE94-36B3-9F2FD225E99C}"/>
              </a:ext>
            </a:extLst>
          </p:cNvPr>
          <p:cNvSpPr/>
          <p:nvPr/>
        </p:nvSpPr>
        <p:spPr>
          <a:xfrm flipV="1">
            <a:off x="0" y="-1"/>
            <a:ext cx="281179" cy="275209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각 삼각형 15">
            <a:extLst>
              <a:ext uri="{FF2B5EF4-FFF2-40B4-BE49-F238E27FC236}">
                <a16:creationId xmlns:a16="http://schemas.microsoft.com/office/drawing/2014/main" id="{41497FCE-693C-CE87-4D50-372CDFAA7A96}"/>
              </a:ext>
            </a:extLst>
          </p:cNvPr>
          <p:cNvSpPr/>
          <p:nvPr/>
        </p:nvSpPr>
        <p:spPr>
          <a:xfrm flipH="1">
            <a:off x="11721914" y="6400800"/>
            <a:ext cx="470085" cy="45720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평행 사변형 17">
            <a:extLst>
              <a:ext uri="{FF2B5EF4-FFF2-40B4-BE49-F238E27FC236}">
                <a16:creationId xmlns:a16="http://schemas.microsoft.com/office/drawing/2014/main" id="{5149DEB9-9266-C648-161A-6BAB8DC047B0}"/>
              </a:ext>
            </a:extLst>
          </p:cNvPr>
          <p:cNvSpPr/>
          <p:nvPr/>
        </p:nvSpPr>
        <p:spPr>
          <a:xfrm>
            <a:off x="10347974" y="5708342"/>
            <a:ext cx="1299530" cy="1149658"/>
          </a:xfrm>
          <a:prstGeom prst="parallelogram">
            <a:avLst>
              <a:gd name="adj" fmla="val 99132"/>
            </a:avLst>
          </a:prstGeom>
          <a:solidFill>
            <a:srgbClr val="73D7C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평행 사변형 18">
            <a:extLst>
              <a:ext uri="{FF2B5EF4-FFF2-40B4-BE49-F238E27FC236}">
                <a16:creationId xmlns:a16="http://schemas.microsoft.com/office/drawing/2014/main" id="{61D8C2B7-6DEF-6030-057C-3033EDFF1B0A}"/>
              </a:ext>
            </a:extLst>
          </p:cNvPr>
          <p:cNvSpPr/>
          <p:nvPr/>
        </p:nvSpPr>
        <p:spPr>
          <a:xfrm>
            <a:off x="1065320" y="0"/>
            <a:ext cx="586410" cy="443883"/>
          </a:xfrm>
          <a:prstGeom prst="parallelogram">
            <a:avLst>
              <a:gd name="adj" fmla="val 99132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평행 사변형 19">
            <a:extLst>
              <a:ext uri="{FF2B5EF4-FFF2-40B4-BE49-F238E27FC236}">
                <a16:creationId xmlns:a16="http://schemas.microsoft.com/office/drawing/2014/main" id="{94E0E49A-6276-A86D-7BFD-942CB8AA7E1C}"/>
              </a:ext>
            </a:extLst>
          </p:cNvPr>
          <p:cNvSpPr/>
          <p:nvPr/>
        </p:nvSpPr>
        <p:spPr>
          <a:xfrm>
            <a:off x="1" y="644788"/>
            <a:ext cx="489410" cy="488687"/>
          </a:xfrm>
          <a:custGeom>
            <a:avLst/>
            <a:gdLst>
              <a:gd name="connsiteX0" fmla="*/ 0 w 613235"/>
              <a:gd name="connsiteY0" fmla="*/ 488687 h 488687"/>
              <a:gd name="connsiteX1" fmla="*/ 484445 w 613235"/>
              <a:gd name="connsiteY1" fmla="*/ 0 h 488687"/>
              <a:gd name="connsiteX2" fmla="*/ 613235 w 613235"/>
              <a:gd name="connsiteY2" fmla="*/ 0 h 488687"/>
              <a:gd name="connsiteX3" fmla="*/ 128790 w 613235"/>
              <a:gd name="connsiteY3" fmla="*/ 488687 h 488687"/>
              <a:gd name="connsiteX4" fmla="*/ 0 w 613235"/>
              <a:gd name="connsiteY4" fmla="*/ 488687 h 488687"/>
              <a:gd name="connsiteX0" fmla="*/ 0 w 487029"/>
              <a:gd name="connsiteY0" fmla="*/ 360100 h 488687"/>
              <a:gd name="connsiteX1" fmla="*/ 358239 w 487029"/>
              <a:gd name="connsiteY1" fmla="*/ 0 h 488687"/>
              <a:gd name="connsiteX2" fmla="*/ 487029 w 487029"/>
              <a:gd name="connsiteY2" fmla="*/ 0 h 488687"/>
              <a:gd name="connsiteX3" fmla="*/ 2584 w 487029"/>
              <a:gd name="connsiteY3" fmla="*/ 488687 h 488687"/>
              <a:gd name="connsiteX4" fmla="*/ 0 w 487029"/>
              <a:gd name="connsiteY4" fmla="*/ 360100 h 488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7029" h="488687">
                <a:moveTo>
                  <a:pt x="0" y="360100"/>
                </a:moveTo>
                <a:lnTo>
                  <a:pt x="358239" y="0"/>
                </a:lnTo>
                <a:lnTo>
                  <a:pt x="487029" y="0"/>
                </a:lnTo>
                <a:lnTo>
                  <a:pt x="2584" y="488687"/>
                </a:lnTo>
                <a:cubicBezTo>
                  <a:pt x="1723" y="445825"/>
                  <a:pt x="861" y="402962"/>
                  <a:pt x="0" y="360100"/>
                </a:cubicBezTo>
                <a:close/>
              </a:path>
            </a:pathLst>
          </a:custGeom>
          <a:solidFill>
            <a:srgbClr val="73D7C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ACB8526-C3BD-430B-23D8-5C2EED434F8D}"/>
              </a:ext>
            </a:extLst>
          </p:cNvPr>
          <p:cNvSpPr txBox="1"/>
          <p:nvPr/>
        </p:nvSpPr>
        <p:spPr>
          <a:xfrm>
            <a:off x="0" y="137603"/>
            <a:ext cx="9433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04</a:t>
            </a:r>
            <a:endParaRPr lang="ko-KR" altLang="en-US" sz="32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3D49F8-3E27-D8A4-3AEB-2F9E161860E0}"/>
              </a:ext>
            </a:extLst>
          </p:cNvPr>
          <p:cNvSpPr txBox="1"/>
          <p:nvPr/>
        </p:nvSpPr>
        <p:spPr>
          <a:xfrm>
            <a:off x="1289586" y="200033"/>
            <a:ext cx="52266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C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LAB: </a:t>
            </a:r>
            <a:r>
              <a:rPr lang="ko-KR" altLang="en-US" sz="2400" dirty="0">
                <a:solidFill>
                  <a:srgbClr val="C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간단한 사칙연산 계산기 만들기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CA33616-9A80-381A-41C4-5F6D2574DD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706" y="6522064"/>
            <a:ext cx="1299531" cy="21467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E167825-E853-9BC6-6184-E4125FBE78F2}"/>
              </a:ext>
            </a:extLst>
          </p:cNvPr>
          <p:cNvSpPr txBox="1"/>
          <p:nvPr/>
        </p:nvSpPr>
        <p:spPr>
          <a:xfrm>
            <a:off x="830908" y="1095240"/>
            <a:ext cx="10305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변수에 대한 사용법 및 개념을 완전히 익혔으므로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</a:p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이를 활용해서 간단히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사칙연산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(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더하기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,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빼기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,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곱하기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,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나누기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)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이 가능한 계산기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를 만들어 봅시다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 </a:t>
            </a:r>
          </a:p>
        </p:txBody>
      </p:sp>
      <p:sp>
        <p:nvSpPr>
          <p:cNvPr id="10" name="다이아몬드 9">
            <a:extLst>
              <a:ext uri="{FF2B5EF4-FFF2-40B4-BE49-F238E27FC236}">
                <a16:creationId xmlns:a16="http://schemas.microsoft.com/office/drawing/2014/main" id="{5DFE806B-56B1-44E5-4234-BDF57D96C0D6}"/>
              </a:ext>
            </a:extLst>
          </p:cNvPr>
          <p:cNvSpPr/>
          <p:nvPr/>
        </p:nvSpPr>
        <p:spPr>
          <a:xfrm>
            <a:off x="639634" y="2222816"/>
            <a:ext cx="303724" cy="303724"/>
          </a:xfrm>
          <a:prstGeom prst="diamond">
            <a:avLst/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70B5764-0842-2261-6C1E-E83A1D1735A8}"/>
              </a:ext>
            </a:extLst>
          </p:cNvPr>
          <p:cNvSpPr txBox="1"/>
          <p:nvPr/>
        </p:nvSpPr>
        <p:spPr>
          <a:xfrm>
            <a:off x="943358" y="2143845"/>
            <a:ext cx="5152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51B8B0"/>
                </a:solidFill>
                <a:highlight>
                  <a:srgbClr val="FFFF00"/>
                </a:highlight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Problem (LAB 2.1.1)</a:t>
            </a:r>
            <a:endParaRPr lang="ko-KR" altLang="en-US" sz="2400" dirty="0">
              <a:solidFill>
                <a:srgbClr val="51B8B0"/>
              </a:solidFill>
              <a:highlight>
                <a:srgbClr val="FFFF00"/>
              </a:highlight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13C0B23-2697-50A6-5906-8770B2BEEEE1}"/>
              </a:ext>
            </a:extLst>
          </p:cNvPr>
          <p:cNvSpPr txBox="1"/>
          <p:nvPr/>
        </p:nvSpPr>
        <p:spPr>
          <a:xfrm>
            <a:off x="894471" y="2652296"/>
            <a:ext cx="72108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사용자는 두 정수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a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와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b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를 입력 받습니다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 (a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와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b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는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0~100,000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사이의 정수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)</a:t>
            </a:r>
          </a:p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만약 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a=100, b=200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을 입력 받는다면 실행 결과는 아래와 같습니다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</a:p>
        </p:txBody>
      </p:sp>
      <p:sp>
        <p:nvSpPr>
          <p:cNvPr id="29" name="모서리가 둥근 직사각형 10">
            <a:extLst>
              <a:ext uri="{FF2B5EF4-FFF2-40B4-BE49-F238E27FC236}">
                <a16:creationId xmlns:a16="http://schemas.microsoft.com/office/drawing/2014/main" id="{16222758-4C4C-8DFE-FD0B-A27A94EEF098}"/>
              </a:ext>
            </a:extLst>
          </p:cNvPr>
          <p:cNvSpPr/>
          <p:nvPr/>
        </p:nvSpPr>
        <p:spPr>
          <a:xfrm>
            <a:off x="2495600" y="3560326"/>
            <a:ext cx="7200800" cy="1295759"/>
          </a:xfrm>
          <a:prstGeom prst="roundRect">
            <a:avLst/>
          </a:prstGeom>
          <a:solidFill>
            <a:srgbClr val="F3FA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rgbClr val="0070C0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100 + 200 = 300</a:t>
            </a:r>
          </a:p>
          <a:p>
            <a:r>
              <a:rPr lang="en-US" altLang="ko-KR" sz="1600" dirty="0">
                <a:solidFill>
                  <a:srgbClr val="0070C0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100 – 200 = -100</a:t>
            </a:r>
          </a:p>
          <a:p>
            <a:r>
              <a:rPr lang="en-US" altLang="ko-KR" sz="1600" dirty="0">
                <a:solidFill>
                  <a:srgbClr val="0070C0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100 * 200 = 20000</a:t>
            </a:r>
          </a:p>
          <a:p>
            <a:r>
              <a:rPr lang="en-US" altLang="ko-KR" sz="1600" dirty="0">
                <a:solidFill>
                  <a:srgbClr val="0070C0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100 / 200 = 0.5</a:t>
            </a:r>
            <a:endParaRPr lang="ko-KR" altLang="en-US" sz="1600" dirty="0">
              <a:solidFill>
                <a:srgbClr val="0070C0"/>
              </a:solidFill>
              <a:latin typeface="Consolas" pitchFamily="49" charset="0"/>
              <a:ea typeface="함초롬돋움" pitchFamily="50" charset="-127"/>
              <a:cs typeface="함초롬돋움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141371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45C111-2B5D-B75E-9FE6-F227D889D6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각 삼각형 24">
            <a:extLst>
              <a:ext uri="{FF2B5EF4-FFF2-40B4-BE49-F238E27FC236}">
                <a16:creationId xmlns:a16="http://schemas.microsoft.com/office/drawing/2014/main" id="{82CFCC95-35F6-AB7F-1034-FDE9BF7EA908}"/>
              </a:ext>
            </a:extLst>
          </p:cNvPr>
          <p:cNvSpPr/>
          <p:nvPr/>
        </p:nvSpPr>
        <p:spPr>
          <a:xfrm>
            <a:off x="-1" y="6077527"/>
            <a:ext cx="760522" cy="780473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833A2277-5998-7A0C-AB8D-B6682062A288}"/>
              </a:ext>
            </a:extLst>
          </p:cNvPr>
          <p:cNvSpPr/>
          <p:nvPr/>
        </p:nvSpPr>
        <p:spPr>
          <a:xfrm>
            <a:off x="391357" y="210845"/>
            <a:ext cx="11409286" cy="6436310"/>
          </a:xfrm>
          <a:prstGeom prst="roundRect">
            <a:avLst>
              <a:gd name="adj" fmla="val 10046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B5A87632-9567-2331-70AC-D9EF0FD85C96}"/>
              </a:ext>
            </a:extLst>
          </p:cNvPr>
          <p:cNvSpPr/>
          <p:nvPr/>
        </p:nvSpPr>
        <p:spPr>
          <a:xfrm>
            <a:off x="537839" y="326254"/>
            <a:ext cx="11116322" cy="6205491"/>
          </a:xfrm>
          <a:prstGeom prst="roundRect">
            <a:avLst>
              <a:gd name="adj" fmla="val 918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47475FE-B219-56CE-4563-0874F2BD1681}"/>
              </a:ext>
            </a:extLst>
          </p:cNvPr>
          <p:cNvSpPr txBox="1"/>
          <p:nvPr/>
        </p:nvSpPr>
        <p:spPr>
          <a:xfrm>
            <a:off x="4001565" y="2305614"/>
            <a:ext cx="41888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accent2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02</a:t>
            </a:r>
            <a:endParaRPr lang="ko-KR" altLang="en-US" sz="4000" dirty="0">
              <a:solidFill>
                <a:schemeClr val="accent2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BBB0E8-1ABC-6AC3-3C67-3D857F4E6E9D}"/>
              </a:ext>
            </a:extLst>
          </p:cNvPr>
          <p:cNvSpPr txBox="1"/>
          <p:nvPr/>
        </p:nvSpPr>
        <p:spPr>
          <a:xfrm>
            <a:off x="2607771" y="3013500"/>
            <a:ext cx="69764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변수 이름 짓기</a:t>
            </a:r>
          </a:p>
        </p:txBody>
      </p:sp>
    </p:spTree>
    <p:extLst>
      <p:ext uri="{BB962C8B-B14F-4D97-AF65-F5344CB8AC3E}">
        <p14:creationId xmlns:p14="http://schemas.microsoft.com/office/powerpoint/2010/main" val="8370443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3B44B7-C184-BD49-8BDF-EB9DD68F6E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각 삼각형 16">
            <a:extLst>
              <a:ext uri="{FF2B5EF4-FFF2-40B4-BE49-F238E27FC236}">
                <a16:creationId xmlns:a16="http://schemas.microsoft.com/office/drawing/2014/main" id="{0A84AA4B-76B5-7A29-70E1-D7536403330A}"/>
              </a:ext>
            </a:extLst>
          </p:cNvPr>
          <p:cNvSpPr/>
          <p:nvPr/>
        </p:nvSpPr>
        <p:spPr>
          <a:xfrm flipH="1">
            <a:off x="10626570" y="5335480"/>
            <a:ext cx="1565429" cy="1522520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평행 사변형 11">
            <a:extLst>
              <a:ext uri="{FF2B5EF4-FFF2-40B4-BE49-F238E27FC236}">
                <a16:creationId xmlns:a16="http://schemas.microsoft.com/office/drawing/2014/main" id="{AE96A048-6C24-E7F8-B210-0FCE47E42871}"/>
              </a:ext>
            </a:extLst>
          </p:cNvPr>
          <p:cNvSpPr/>
          <p:nvPr/>
        </p:nvSpPr>
        <p:spPr>
          <a:xfrm>
            <a:off x="346229" y="0"/>
            <a:ext cx="11274641" cy="754603"/>
          </a:xfrm>
          <a:prstGeom prst="parallelogram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각 삼각형 12">
            <a:extLst>
              <a:ext uri="{FF2B5EF4-FFF2-40B4-BE49-F238E27FC236}">
                <a16:creationId xmlns:a16="http://schemas.microsoft.com/office/drawing/2014/main" id="{671C16B2-5CA3-6D1D-76B1-C25104AC5BCC}"/>
              </a:ext>
            </a:extLst>
          </p:cNvPr>
          <p:cNvSpPr/>
          <p:nvPr/>
        </p:nvSpPr>
        <p:spPr>
          <a:xfrm flipV="1">
            <a:off x="11425560" y="-1"/>
            <a:ext cx="766439" cy="754603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B8F99ED4-57F2-FEF9-976C-CFA87DB36638}"/>
              </a:ext>
            </a:extLst>
          </p:cNvPr>
          <p:cNvSpPr/>
          <p:nvPr/>
        </p:nvSpPr>
        <p:spPr>
          <a:xfrm>
            <a:off x="11260115" y="586896"/>
            <a:ext cx="425805" cy="425805"/>
          </a:xfrm>
          <a:prstGeom prst="diamond">
            <a:avLst/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D884BF7-52A2-3EF2-B53B-A3E5945F0B98}"/>
              </a:ext>
            </a:extLst>
          </p:cNvPr>
          <p:cNvSpPr/>
          <p:nvPr/>
        </p:nvSpPr>
        <p:spPr>
          <a:xfrm>
            <a:off x="0" y="0"/>
            <a:ext cx="1420427" cy="1030457"/>
          </a:xfrm>
          <a:custGeom>
            <a:avLst/>
            <a:gdLst>
              <a:gd name="connsiteX0" fmla="*/ 0 w 1420427"/>
              <a:gd name="connsiteY0" fmla="*/ 0 h 1029810"/>
              <a:gd name="connsiteX1" fmla="*/ 1420427 w 1420427"/>
              <a:gd name="connsiteY1" fmla="*/ 0 h 1029810"/>
              <a:gd name="connsiteX2" fmla="*/ 1420427 w 1420427"/>
              <a:gd name="connsiteY2" fmla="*/ 1029810 h 1029810"/>
              <a:gd name="connsiteX3" fmla="*/ 0 w 1420427"/>
              <a:gd name="connsiteY3" fmla="*/ 1029810 h 1029810"/>
              <a:gd name="connsiteX4" fmla="*/ 0 w 1420427"/>
              <a:gd name="connsiteY4" fmla="*/ 0 h 1029810"/>
              <a:gd name="connsiteX0" fmla="*/ 0 w 1420427"/>
              <a:gd name="connsiteY0" fmla="*/ 0 h 1029810"/>
              <a:gd name="connsiteX1" fmla="*/ 1420427 w 1420427"/>
              <a:gd name="connsiteY1" fmla="*/ 0 h 1029810"/>
              <a:gd name="connsiteX2" fmla="*/ 452761 w 1420427"/>
              <a:gd name="connsiteY2" fmla="*/ 1020932 h 1029810"/>
              <a:gd name="connsiteX3" fmla="*/ 0 w 1420427"/>
              <a:gd name="connsiteY3" fmla="*/ 1029810 h 1029810"/>
              <a:gd name="connsiteX4" fmla="*/ 0 w 1420427"/>
              <a:gd name="connsiteY4" fmla="*/ 0 h 1029810"/>
              <a:gd name="connsiteX0" fmla="*/ 0 w 1420427"/>
              <a:gd name="connsiteY0" fmla="*/ 0 h 1030457"/>
              <a:gd name="connsiteX1" fmla="*/ 1420427 w 1420427"/>
              <a:gd name="connsiteY1" fmla="*/ 0 h 1030457"/>
              <a:gd name="connsiteX2" fmla="*/ 445618 w 1420427"/>
              <a:gd name="connsiteY2" fmla="*/ 1030457 h 1030457"/>
              <a:gd name="connsiteX3" fmla="*/ 0 w 1420427"/>
              <a:gd name="connsiteY3" fmla="*/ 1029810 h 1030457"/>
              <a:gd name="connsiteX4" fmla="*/ 0 w 1420427"/>
              <a:gd name="connsiteY4" fmla="*/ 0 h 1030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0427" h="1030457">
                <a:moveTo>
                  <a:pt x="0" y="0"/>
                </a:moveTo>
                <a:lnTo>
                  <a:pt x="1420427" y="0"/>
                </a:lnTo>
                <a:lnTo>
                  <a:pt x="445618" y="1030457"/>
                </a:lnTo>
                <a:lnTo>
                  <a:pt x="0" y="1029810"/>
                </a:lnTo>
                <a:lnTo>
                  <a:pt x="0" y="0"/>
                </a:lnTo>
                <a:close/>
              </a:path>
            </a:pathLst>
          </a:cu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각 삼각형 14">
            <a:extLst>
              <a:ext uri="{FF2B5EF4-FFF2-40B4-BE49-F238E27FC236}">
                <a16:creationId xmlns:a16="http://schemas.microsoft.com/office/drawing/2014/main" id="{235E2442-8B08-45C7-D071-ED64D1C1F05B}"/>
              </a:ext>
            </a:extLst>
          </p:cNvPr>
          <p:cNvSpPr/>
          <p:nvPr/>
        </p:nvSpPr>
        <p:spPr>
          <a:xfrm flipV="1">
            <a:off x="0" y="-1"/>
            <a:ext cx="281179" cy="275209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각 삼각형 15">
            <a:extLst>
              <a:ext uri="{FF2B5EF4-FFF2-40B4-BE49-F238E27FC236}">
                <a16:creationId xmlns:a16="http://schemas.microsoft.com/office/drawing/2014/main" id="{DCAB7057-66E8-71B0-A04B-59A7A3A47845}"/>
              </a:ext>
            </a:extLst>
          </p:cNvPr>
          <p:cNvSpPr/>
          <p:nvPr/>
        </p:nvSpPr>
        <p:spPr>
          <a:xfrm flipH="1">
            <a:off x="11721914" y="6400800"/>
            <a:ext cx="470085" cy="45720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평행 사변형 17">
            <a:extLst>
              <a:ext uri="{FF2B5EF4-FFF2-40B4-BE49-F238E27FC236}">
                <a16:creationId xmlns:a16="http://schemas.microsoft.com/office/drawing/2014/main" id="{F20FA596-3BB6-0A82-65C3-AAF949A871AA}"/>
              </a:ext>
            </a:extLst>
          </p:cNvPr>
          <p:cNvSpPr/>
          <p:nvPr/>
        </p:nvSpPr>
        <p:spPr>
          <a:xfrm>
            <a:off x="10347974" y="5708342"/>
            <a:ext cx="1299530" cy="1149658"/>
          </a:xfrm>
          <a:prstGeom prst="parallelogram">
            <a:avLst>
              <a:gd name="adj" fmla="val 99132"/>
            </a:avLst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평행 사변형 18">
            <a:extLst>
              <a:ext uri="{FF2B5EF4-FFF2-40B4-BE49-F238E27FC236}">
                <a16:creationId xmlns:a16="http://schemas.microsoft.com/office/drawing/2014/main" id="{4AB77A0D-248E-D50C-3E79-DAD3667E893E}"/>
              </a:ext>
            </a:extLst>
          </p:cNvPr>
          <p:cNvSpPr/>
          <p:nvPr/>
        </p:nvSpPr>
        <p:spPr>
          <a:xfrm>
            <a:off x="1065320" y="0"/>
            <a:ext cx="586410" cy="443883"/>
          </a:xfrm>
          <a:prstGeom prst="parallelogram">
            <a:avLst>
              <a:gd name="adj" fmla="val 9913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평행 사변형 19">
            <a:extLst>
              <a:ext uri="{FF2B5EF4-FFF2-40B4-BE49-F238E27FC236}">
                <a16:creationId xmlns:a16="http://schemas.microsoft.com/office/drawing/2014/main" id="{63560F25-3A09-FA4F-8C14-600A708227A5}"/>
              </a:ext>
            </a:extLst>
          </p:cNvPr>
          <p:cNvSpPr/>
          <p:nvPr/>
        </p:nvSpPr>
        <p:spPr>
          <a:xfrm>
            <a:off x="1" y="644788"/>
            <a:ext cx="489410" cy="488687"/>
          </a:xfrm>
          <a:custGeom>
            <a:avLst/>
            <a:gdLst>
              <a:gd name="connsiteX0" fmla="*/ 0 w 613235"/>
              <a:gd name="connsiteY0" fmla="*/ 488687 h 488687"/>
              <a:gd name="connsiteX1" fmla="*/ 484445 w 613235"/>
              <a:gd name="connsiteY1" fmla="*/ 0 h 488687"/>
              <a:gd name="connsiteX2" fmla="*/ 613235 w 613235"/>
              <a:gd name="connsiteY2" fmla="*/ 0 h 488687"/>
              <a:gd name="connsiteX3" fmla="*/ 128790 w 613235"/>
              <a:gd name="connsiteY3" fmla="*/ 488687 h 488687"/>
              <a:gd name="connsiteX4" fmla="*/ 0 w 613235"/>
              <a:gd name="connsiteY4" fmla="*/ 488687 h 488687"/>
              <a:gd name="connsiteX0" fmla="*/ 0 w 487029"/>
              <a:gd name="connsiteY0" fmla="*/ 360100 h 488687"/>
              <a:gd name="connsiteX1" fmla="*/ 358239 w 487029"/>
              <a:gd name="connsiteY1" fmla="*/ 0 h 488687"/>
              <a:gd name="connsiteX2" fmla="*/ 487029 w 487029"/>
              <a:gd name="connsiteY2" fmla="*/ 0 h 488687"/>
              <a:gd name="connsiteX3" fmla="*/ 2584 w 487029"/>
              <a:gd name="connsiteY3" fmla="*/ 488687 h 488687"/>
              <a:gd name="connsiteX4" fmla="*/ 0 w 487029"/>
              <a:gd name="connsiteY4" fmla="*/ 360100 h 488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7029" h="488687">
                <a:moveTo>
                  <a:pt x="0" y="360100"/>
                </a:moveTo>
                <a:lnTo>
                  <a:pt x="358239" y="0"/>
                </a:lnTo>
                <a:lnTo>
                  <a:pt x="487029" y="0"/>
                </a:lnTo>
                <a:lnTo>
                  <a:pt x="2584" y="488687"/>
                </a:lnTo>
                <a:cubicBezTo>
                  <a:pt x="1723" y="445825"/>
                  <a:pt x="861" y="402962"/>
                  <a:pt x="0" y="360100"/>
                </a:cubicBezTo>
                <a:close/>
              </a:path>
            </a:pathLst>
          </a:custGeom>
          <a:solidFill>
            <a:srgbClr val="B7EA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5F85EE1-1984-D0FB-EF22-B7CB69F75E75}"/>
              </a:ext>
            </a:extLst>
          </p:cNvPr>
          <p:cNvSpPr txBox="1"/>
          <p:nvPr/>
        </p:nvSpPr>
        <p:spPr>
          <a:xfrm>
            <a:off x="0" y="137603"/>
            <a:ext cx="9433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01</a:t>
            </a:r>
            <a:endParaRPr lang="ko-KR" altLang="en-US" sz="32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D27C4A-7CBF-FC12-759D-FBC4913C78F2}"/>
              </a:ext>
            </a:extLst>
          </p:cNvPr>
          <p:cNvSpPr txBox="1"/>
          <p:nvPr/>
        </p:nvSpPr>
        <p:spPr>
          <a:xfrm>
            <a:off x="1289585" y="200033"/>
            <a:ext cx="64694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변수 이름 규칙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D9BDF98-7E47-802C-2B78-62DCC1B7E8F1}"/>
              </a:ext>
            </a:extLst>
          </p:cNvPr>
          <p:cNvSpPr txBox="1"/>
          <p:nvPr/>
        </p:nvSpPr>
        <p:spPr>
          <a:xfrm>
            <a:off x="943360" y="1632094"/>
            <a:ext cx="10305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변수명은 영문 및 숫자만 사용할 수 있다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4FF6751-1250-F534-85D1-4FB40603ED02}"/>
              </a:ext>
            </a:extLst>
          </p:cNvPr>
          <p:cNvSpPr txBox="1"/>
          <p:nvPr/>
        </p:nvSpPr>
        <p:spPr>
          <a:xfrm>
            <a:off x="943357" y="3523081"/>
            <a:ext cx="82894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영문과 숫자를 섞어서 사용할 수 있지만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영문으로 시작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해야 함</a:t>
            </a: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C145F7C2-6A7C-77B6-DD86-841FC3454A03}"/>
              </a:ext>
            </a:extLst>
          </p:cNvPr>
          <p:cNvSpPr/>
          <p:nvPr/>
        </p:nvSpPr>
        <p:spPr>
          <a:xfrm>
            <a:off x="639634" y="1249400"/>
            <a:ext cx="303724" cy="303724"/>
          </a:xfrm>
          <a:prstGeom prst="diamond">
            <a:avLst/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E7799D-92C7-90E3-B0D4-DB107543232C}"/>
              </a:ext>
            </a:extLst>
          </p:cNvPr>
          <p:cNvSpPr txBox="1"/>
          <p:nvPr/>
        </p:nvSpPr>
        <p:spPr>
          <a:xfrm>
            <a:off x="943357" y="1170429"/>
            <a:ext cx="62386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영문 및 숫자만 사용할 수 있음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1F0BD20-1045-754B-CD73-D6E978695F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706" y="6522064"/>
            <a:ext cx="1299531" cy="214672"/>
          </a:xfrm>
          <a:prstGeom prst="rect">
            <a:avLst/>
          </a:prstGeom>
        </p:spPr>
      </p:pic>
      <p:sp>
        <p:nvSpPr>
          <p:cNvPr id="8" name="모서리가 둥근 직사각형 3">
            <a:extLst>
              <a:ext uri="{FF2B5EF4-FFF2-40B4-BE49-F238E27FC236}">
                <a16:creationId xmlns:a16="http://schemas.microsoft.com/office/drawing/2014/main" id="{CBD46681-198B-4077-BB78-AC6CE50FE4A2}"/>
              </a:ext>
            </a:extLst>
          </p:cNvPr>
          <p:cNvSpPr/>
          <p:nvPr/>
        </p:nvSpPr>
        <p:spPr>
          <a:xfrm>
            <a:off x="3636878" y="2159919"/>
            <a:ext cx="4918244" cy="971342"/>
          </a:xfrm>
          <a:prstGeom prst="roundRect">
            <a:avLst>
              <a:gd name="adj" fmla="val 11274"/>
            </a:avLst>
          </a:prstGeom>
          <a:solidFill>
            <a:srgbClr val="F2F3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a = 100</a:t>
            </a:r>
          </a:p>
          <a:p>
            <a:r>
              <a:rPr lang="en-US" altLang="ko-KR" sz="1600" dirty="0" err="1">
                <a:solidFill>
                  <a:schemeClr val="tx1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abcd</a:t>
            </a:r>
            <a:r>
              <a:rPr lang="en-US" altLang="ko-KR" sz="1600" dirty="0">
                <a:solidFill>
                  <a:schemeClr val="tx1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 = 200</a:t>
            </a:r>
          </a:p>
          <a:p>
            <a:r>
              <a:rPr lang="en-US" altLang="ko-KR" sz="1600" dirty="0">
                <a:solidFill>
                  <a:schemeClr val="tx1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zzzz = 300</a:t>
            </a:r>
          </a:p>
        </p:txBody>
      </p:sp>
      <p:sp>
        <p:nvSpPr>
          <p:cNvPr id="11" name="모서리가 둥근 직사각형 3">
            <a:extLst>
              <a:ext uri="{FF2B5EF4-FFF2-40B4-BE49-F238E27FC236}">
                <a16:creationId xmlns:a16="http://schemas.microsoft.com/office/drawing/2014/main" id="{FCA6F5BF-552D-A8A0-D4DE-845F47C62C4A}"/>
              </a:ext>
            </a:extLst>
          </p:cNvPr>
          <p:cNvSpPr/>
          <p:nvPr/>
        </p:nvSpPr>
        <p:spPr>
          <a:xfrm>
            <a:off x="3636878" y="3964362"/>
            <a:ext cx="4918244" cy="758558"/>
          </a:xfrm>
          <a:prstGeom prst="roundRect">
            <a:avLst>
              <a:gd name="adj" fmla="val 11274"/>
            </a:avLst>
          </a:prstGeom>
          <a:solidFill>
            <a:srgbClr val="F2F3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p1234 = 400</a:t>
            </a:r>
          </a:p>
          <a:p>
            <a:r>
              <a:rPr lang="en-US" altLang="ko-KR" sz="1600" dirty="0">
                <a:solidFill>
                  <a:schemeClr val="tx1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its4you = 600</a:t>
            </a:r>
            <a:endParaRPr lang="ko-KR" altLang="en-US" sz="1600" dirty="0">
              <a:solidFill>
                <a:srgbClr val="FF0000"/>
              </a:solidFill>
              <a:latin typeface="Consolas" pitchFamily="49" charset="0"/>
              <a:ea typeface="함초롬돋움" pitchFamily="50" charset="-127"/>
              <a:cs typeface="함초롬돋움" pitchFamily="50" charset="-127"/>
            </a:endParaRPr>
          </a:p>
        </p:txBody>
      </p:sp>
      <p:sp>
        <p:nvSpPr>
          <p:cNvPr id="22" name="모서리가 둥근 직사각형 6">
            <a:extLst>
              <a:ext uri="{FF2B5EF4-FFF2-40B4-BE49-F238E27FC236}">
                <a16:creationId xmlns:a16="http://schemas.microsoft.com/office/drawing/2014/main" id="{010F6100-5F71-66A6-D282-59C259A419B3}"/>
              </a:ext>
            </a:extLst>
          </p:cNvPr>
          <p:cNvSpPr/>
          <p:nvPr/>
        </p:nvSpPr>
        <p:spPr>
          <a:xfrm>
            <a:off x="3636878" y="4930161"/>
            <a:ext cx="5001095" cy="1514819"/>
          </a:xfrm>
          <a:prstGeom prst="roundRect">
            <a:avLst>
              <a:gd name="adj" fmla="val 11274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tx1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333 = 100</a:t>
            </a:r>
          </a:p>
          <a:p>
            <a:r>
              <a:rPr lang="en-US" altLang="ko-KR" sz="1600" dirty="0" err="1">
                <a:solidFill>
                  <a:srgbClr val="FF0000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SyntaxError</a:t>
            </a:r>
            <a:r>
              <a:rPr lang="en-US" altLang="ko-KR" sz="1600" dirty="0">
                <a:solidFill>
                  <a:srgbClr val="FF0000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: cannot assign to literal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tx1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3abcd = 200</a:t>
            </a:r>
          </a:p>
          <a:p>
            <a:r>
              <a:rPr lang="en-US" altLang="ko-KR" sz="1600" dirty="0" err="1">
                <a:solidFill>
                  <a:srgbClr val="FF0000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SyntaxError</a:t>
            </a:r>
            <a:r>
              <a:rPr lang="en-US" altLang="ko-KR" sz="1600" dirty="0">
                <a:solidFill>
                  <a:srgbClr val="FF0000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: invalid syntax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EEEF7978-0B17-7DE6-A24F-A9E2E8DA8AD2}"/>
              </a:ext>
            </a:extLst>
          </p:cNvPr>
          <p:cNvCxnSpPr/>
          <p:nvPr/>
        </p:nvCxnSpPr>
        <p:spPr>
          <a:xfrm>
            <a:off x="5119455" y="5282212"/>
            <a:ext cx="1455938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타원 24">
            <a:extLst>
              <a:ext uri="{FF2B5EF4-FFF2-40B4-BE49-F238E27FC236}">
                <a16:creationId xmlns:a16="http://schemas.microsoft.com/office/drawing/2014/main" id="{97C488C0-174F-39B8-66B5-73FE58C8005D}"/>
              </a:ext>
            </a:extLst>
          </p:cNvPr>
          <p:cNvSpPr/>
          <p:nvPr/>
        </p:nvSpPr>
        <p:spPr>
          <a:xfrm flipV="1">
            <a:off x="5071830" y="5234587"/>
            <a:ext cx="95250" cy="9525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8B89F15-B37D-B67F-EADA-AA9AF925D3AB}"/>
              </a:ext>
            </a:extLst>
          </p:cNvPr>
          <p:cNvSpPr txBox="1"/>
          <p:nvPr/>
        </p:nvSpPr>
        <p:spPr>
          <a:xfrm>
            <a:off x="6575392" y="5097546"/>
            <a:ext cx="4139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C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숫자로만 이루어져 오류 발생</a:t>
            </a: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FFAD91EF-79B6-B901-B965-EADBC5F78856}"/>
              </a:ext>
            </a:extLst>
          </p:cNvPr>
          <p:cNvCxnSpPr/>
          <p:nvPr/>
        </p:nvCxnSpPr>
        <p:spPr>
          <a:xfrm>
            <a:off x="5214705" y="5910807"/>
            <a:ext cx="1455938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타원 27">
            <a:extLst>
              <a:ext uri="{FF2B5EF4-FFF2-40B4-BE49-F238E27FC236}">
                <a16:creationId xmlns:a16="http://schemas.microsoft.com/office/drawing/2014/main" id="{A112B52F-629C-AA3E-59DF-924E771ECD89}"/>
              </a:ext>
            </a:extLst>
          </p:cNvPr>
          <p:cNvSpPr/>
          <p:nvPr/>
        </p:nvSpPr>
        <p:spPr>
          <a:xfrm flipV="1">
            <a:off x="5167080" y="5863182"/>
            <a:ext cx="95250" cy="9525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CA76F5E-66BC-F27D-2D83-732357DB2705}"/>
              </a:ext>
            </a:extLst>
          </p:cNvPr>
          <p:cNvSpPr txBox="1"/>
          <p:nvPr/>
        </p:nvSpPr>
        <p:spPr>
          <a:xfrm>
            <a:off x="6670643" y="5726141"/>
            <a:ext cx="4044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C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숫자로 시작해 오류 발생</a:t>
            </a:r>
          </a:p>
        </p:txBody>
      </p:sp>
    </p:spTree>
    <p:extLst>
      <p:ext uri="{BB962C8B-B14F-4D97-AF65-F5344CB8AC3E}">
        <p14:creationId xmlns:p14="http://schemas.microsoft.com/office/powerpoint/2010/main" val="42408234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ECA55A-56D5-F673-2791-63603E7E72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각 삼각형 16">
            <a:extLst>
              <a:ext uri="{FF2B5EF4-FFF2-40B4-BE49-F238E27FC236}">
                <a16:creationId xmlns:a16="http://schemas.microsoft.com/office/drawing/2014/main" id="{A66CDF7E-08DF-296B-B351-99528806FC3E}"/>
              </a:ext>
            </a:extLst>
          </p:cNvPr>
          <p:cNvSpPr/>
          <p:nvPr/>
        </p:nvSpPr>
        <p:spPr>
          <a:xfrm flipH="1">
            <a:off x="10626570" y="5335480"/>
            <a:ext cx="1565429" cy="1522520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평행 사변형 11">
            <a:extLst>
              <a:ext uri="{FF2B5EF4-FFF2-40B4-BE49-F238E27FC236}">
                <a16:creationId xmlns:a16="http://schemas.microsoft.com/office/drawing/2014/main" id="{FE9FD4EF-AE33-DFD4-92F9-70602C6E89E8}"/>
              </a:ext>
            </a:extLst>
          </p:cNvPr>
          <p:cNvSpPr/>
          <p:nvPr/>
        </p:nvSpPr>
        <p:spPr>
          <a:xfrm>
            <a:off x="346229" y="0"/>
            <a:ext cx="11274641" cy="754603"/>
          </a:xfrm>
          <a:prstGeom prst="parallelogram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각 삼각형 12">
            <a:extLst>
              <a:ext uri="{FF2B5EF4-FFF2-40B4-BE49-F238E27FC236}">
                <a16:creationId xmlns:a16="http://schemas.microsoft.com/office/drawing/2014/main" id="{05067E93-D885-8521-4601-25E63376556E}"/>
              </a:ext>
            </a:extLst>
          </p:cNvPr>
          <p:cNvSpPr/>
          <p:nvPr/>
        </p:nvSpPr>
        <p:spPr>
          <a:xfrm flipV="1">
            <a:off x="11425560" y="-1"/>
            <a:ext cx="766439" cy="754603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3C92AF73-8036-2165-06E2-EB738504C09B}"/>
              </a:ext>
            </a:extLst>
          </p:cNvPr>
          <p:cNvSpPr/>
          <p:nvPr/>
        </p:nvSpPr>
        <p:spPr>
          <a:xfrm>
            <a:off x="11260115" y="586896"/>
            <a:ext cx="425805" cy="425805"/>
          </a:xfrm>
          <a:prstGeom prst="diamond">
            <a:avLst/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305F592-EC64-3B50-F829-0A6A64BB07E7}"/>
              </a:ext>
            </a:extLst>
          </p:cNvPr>
          <p:cNvSpPr/>
          <p:nvPr/>
        </p:nvSpPr>
        <p:spPr>
          <a:xfrm>
            <a:off x="0" y="0"/>
            <a:ext cx="1420427" cy="1030457"/>
          </a:xfrm>
          <a:custGeom>
            <a:avLst/>
            <a:gdLst>
              <a:gd name="connsiteX0" fmla="*/ 0 w 1420427"/>
              <a:gd name="connsiteY0" fmla="*/ 0 h 1029810"/>
              <a:gd name="connsiteX1" fmla="*/ 1420427 w 1420427"/>
              <a:gd name="connsiteY1" fmla="*/ 0 h 1029810"/>
              <a:gd name="connsiteX2" fmla="*/ 1420427 w 1420427"/>
              <a:gd name="connsiteY2" fmla="*/ 1029810 h 1029810"/>
              <a:gd name="connsiteX3" fmla="*/ 0 w 1420427"/>
              <a:gd name="connsiteY3" fmla="*/ 1029810 h 1029810"/>
              <a:gd name="connsiteX4" fmla="*/ 0 w 1420427"/>
              <a:gd name="connsiteY4" fmla="*/ 0 h 1029810"/>
              <a:gd name="connsiteX0" fmla="*/ 0 w 1420427"/>
              <a:gd name="connsiteY0" fmla="*/ 0 h 1029810"/>
              <a:gd name="connsiteX1" fmla="*/ 1420427 w 1420427"/>
              <a:gd name="connsiteY1" fmla="*/ 0 h 1029810"/>
              <a:gd name="connsiteX2" fmla="*/ 452761 w 1420427"/>
              <a:gd name="connsiteY2" fmla="*/ 1020932 h 1029810"/>
              <a:gd name="connsiteX3" fmla="*/ 0 w 1420427"/>
              <a:gd name="connsiteY3" fmla="*/ 1029810 h 1029810"/>
              <a:gd name="connsiteX4" fmla="*/ 0 w 1420427"/>
              <a:gd name="connsiteY4" fmla="*/ 0 h 1029810"/>
              <a:gd name="connsiteX0" fmla="*/ 0 w 1420427"/>
              <a:gd name="connsiteY0" fmla="*/ 0 h 1030457"/>
              <a:gd name="connsiteX1" fmla="*/ 1420427 w 1420427"/>
              <a:gd name="connsiteY1" fmla="*/ 0 h 1030457"/>
              <a:gd name="connsiteX2" fmla="*/ 445618 w 1420427"/>
              <a:gd name="connsiteY2" fmla="*/ 1030457 h 1030457"/>
              <a:gd name="connsiteX3" fmla="*/ 0 w 1420427"/>
              <a:gd name="connsiteY3" fmla="*/ 1029810 h 1030457"/>
              <a:gd name="connsiteX4" fmla="*/ 0 w 1420427"/>
              <a:gd name="connsiteY4" fmla="*/ 0 h 1030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0427" h="1030457">
                <a:moveTo>
                  <a:pt x="0" y="0"/>
                </a:moveTo>
                <a:lnTo>
                  <a:pt x="1420427" y="0"/>
                </a:lnTo>
                <a:lnTo>
                  <a:pt x="445618" y="1030457"/>
                </a:lnTo>
                <a:lnTo>
                  <a:pt x="0" y="1029810"/>
                </a:lnTo>
                <a:lnTo>
                  <a:pt x="0" y="0"/>
                </a:lnTo>
                <a:close/>
              </a:path>
            </a:pathLst>
          </a:cu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각 삼각형 14">
            <a:extLst>
              <a:ext uri="{FF2B5EF4-FFF2-40B4-BE49-F238E27FC236}">
                <a16:creationId xmlns:a16="http://schemas.microsoft.com/office/drawing/2014/main" id="{E2F12DC2-DEC9-E97D-91EF-C524BD41EC0A}"/>
              </a:ext>
            </a:extLst>
          </p:cNvPr>
          <p:cNvSpPr/>
          <p:nvPr/>
        </p:nvSpPr>
        <p:spPr>
          <a:xfrm flipV="1">
            <a:off x="0" y="-1"/>
            <a:ext cx="281179" cy="275209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각 삼각형 15">
            <a:extLst>
              <a:ext uri="{FF2B5EF4-FFF2-40B4-BE49-F238E27FC236}">
                <a16:creationId xmlns:a16="http://schemas.microsoft.com/office/drawing/2014/main" id="{52073925-CC17-039C-765D-816B895CCBC8}"/>
              </a:ext>
            </a:extLst>
          </p:cNvPr>
          <p:cNvSpPr/>
          <p:nvPr/>
        </p:nvSpPr>
        <p:spPr>
          <a:xfrm flipH="1">
            <a:off x="11721914" y="6400800"/>
            <a:ext cx="470085" cy="45720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평행 사변형 17">
            <a:extLst>
              <a:ext uri="{FF2B5EF4-FFF2-40B4-BE49-F238E27FC236}">
                <a16:creationId xmlns:a16="http://schemas.microsoft.com/office/drawing/2014/main" id="{615386D4-05F1-82BC-1A23-E7F6F566CFE6}"/>
              </a:ext>
            </a:extLst>
          </p:cNvPr>
          <p:cNvSpPr/>
          <p:nvPr/>
        </p:nvSpPr>
        <p:spPr>
          <a:xfrm>
            <a:off x="10347974" y="5708342"/>
            <a:ext cx="1299530" cy="1149658"/>
          </a:xfrm>
          <a:prstGeom prst="parallelogram">
            <a:avLst>
              <a:gd name="adj" fmla="val 99132"/>
            </a:avLst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평행 사변형 18">
            <a:extLst>
              <a:ext uri="{FF2B5EF4-FFF2-40B4-BE49-F238E27FC236}">
                <a16:creationId xmlns:a16="http://schemas.microsoft.com/office/drawing/2014/main" id="{B5149A69-FF5C-7180-700A-B55611D32EC0}"/>
              </a:ext>
            </a:extLst>
          </p:cNvPr>
          <p:cNvSpPr/>
          <p:nvPr/>
        </p:nvSpPr>
        <p:spPr>
          <a:xfrm>
            <a:off x="1065320" y="0"/>
            <a:ext cx="586410" cy="443883"/>
          </a:xfrm>
          <a:prstGeom prst="parallelogram">
            <a:avLst>
              <a:gd name="adj" fmla="val 9913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평행 사변형 19">
            <a:extLst>
              <a:ext uri="{FF2B5EF4-FFF2-40B4-BE49-F238E27FC236}">
                <a16:creationId xmlns:a16="http://schemas.microsoft.com/office/drawing/2014/main" id="{857974CE-8BA6-6431-C39A-9989937B6907}"/>
              </a:ext>
            </a:extLst>
          </p:cNvPr>
          <p:cNvSpPr/>
          <p:nvPr/>
        </p:nvSpPr>
        <p:spPr>
          <a:xfrm>
            <a:off x="1" y="644788"/>
            <a:ext cx="489410" cy="488687"/>
          </a:xfrm>
          <a:custGeom>
            <a:avLst/>
            <a:gdLst>
              <a:gd name="connsiteX0" fmla="*/ 0 w 613235"/>
              <a:gd name="connsiteY0" fmla="*/ 488687 h 488687"/>
              <a:gd name="connsiteX1" fmla="*/ 484445 w 613235"/>
              <a:gd name="connsiteY1" fmla="*/ 0 h 488687"/>
              <a:gd name="connsiteX2" fmla="*/ 613235 w 613235"/>
              <a:gd name="connsiteY2" fmla="*/ 0 h 488687"/>
              <a:gd name="connsiteX3" fmla="*/ 128790 w 613235"/>
              <a:gd name="connsiteY3" fmla="*/ 488687 h 488687"/>
              <a:gd name="connsiteX4" fmla="*/ 0 w 613235"/>
              <a:gd name="connsiteY4" fmla="*/ 488687 h 488687"/>
              <a:gd name="connsiteX0" fmla="*/ 0 w 487029"/>
              <a:gd name="connsiteY0" fmla="*/ 360100 h 488687"/>
              <a:gd name="connsiteX1" fmla="*/ 358239 w 487029"/>
              <a:gd name="connsiteY1" fmla="*/ 0 h 488687"/>
              <a:gd name="connsiteX2" fmla="*/ 487029 w 487029"/>
              <a:gd name="connsiteY2" fmla="*/ 0 h 488687"/>
              <a:gd name="connsiteX3" fmla="*/ 2584 w 487029"/>
              <a:gd name="connsiteY3" fmla="*/ 488687 h 488687"/>
              <a:gd name="connsiteX4" fmla="*/ 0 w 487029"/>
              <a:gd name="connsiteY4" fmla="*/ 360100 h 488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7029" h="488687">
                <a:moveTo>
                  <a:pt x="0" y="360100"/>
                </a:moveTo>
                <a:lnTo>
                  <a:pt x="358239" y="0"/>
                </a:lnTo>
                <a:lnTo>
                  <a:pt x="487029" y="0"/>
                </a:lnTo>
                <a:lnTo>
                  <a:pt x="2584" y="488687"/>
                </a:lnTo>
                <a:cubicBezTo>
                  <a:pt x="1723" y="445825"/>
                  <a:pt x="861" y="402962"/>
                  <a:pt x="0" y="360100"/>
                </a:cubicBezTo>
                <a:close/>
              </a:path>
            </a:pathLst>
          </a:custGeom>
          <a:solidFill>
            <a:srgbClr val="B7EA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97ED7A0-27B1-3E71-9477-B11B9E8D8AE2}"/>
              </a:ext>
            </a:extLst>
          </p:cNvPr>
          <p:cNvSpPr txBox="1"/>
          <p:nvPr/>
        </p:nvSpPr>
        <p:spPr>
          <a:xfrm>
            <a:off x="0" y="137603"/>
            <a:ext cx="9433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01</a:t>
            </a:r>
            <a:endParaRPr lang="ko-KR" altLang="en-US" sz="32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8F7F5A-29B4-E892-2FDF-47674E69943E}"/>
              </a:ext>
            </a:extLst>
          </p:cNvPr>
          <p:cNvSpPr txBox="1"/>
          <p:nvPr/>
        </p:nvSpPr>
        <p:spPr>
          <a:xfrm>
            <a:off x="1289585" y="200033"/>
            <a:ext cx="64694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변수 이름 규칙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1DE4269-6FE9-5063-6255-AC88456827C1}"/>
              </a:ext>
            </a:extLst>
          </p:cNvPr>
          <p:cNvSpPr txBox="1"/>
          <p:nvPr/>
        </p:nvSpPr>
        <p:spPr>
          <a:xfrm>
            <a:off x="943360" y="1632094"/>
            <a:ext cx="1030528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변수의 이름으로 띄어쓰기가 허용되지 않기 때문에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변수명이 길어지면 의미 파악이 어려워진다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 </a:t>
            </a:r>
          </a:p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 이럴 때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언더바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(_)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를 사용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언더바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(_)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는 중간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제일 앞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제일 뒤 위치에 관계없이 사용 가능</a:t>
            </a:r>
          </a:p>
          <a:p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32ABB53A-8899-7923-A150-07F9EBC1816B}"/>
              </a:ext>
            </a:extLst>
          </p:cNvPr>
          <p:cNvSpPr/>
          <p:nvPr/>
        </p:nvSpPr>
        <p:spPr>
          <a:xfrm>
            <a:off x="639634" y="1249400"/>
            <a:ext cx="303724" cy="303724"/>
          </a:xfrm>
          <a:prstGeom prst="diamond">
            <a:avLst/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9E270A-BBE6-3197-0E8B-F46E39F114C5}"/>
              </a:ext>
            </a:extLst>
          </p:cNvPr>
          <p:cNvSpPr txBox="1"/>
          <p:nvPr/>
        </p:nvSpPr>
        <p:spPr>
          <a:xfrm>
            <a:off x="943357" y="1170429"/>
            <a:ext cx="62386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변수명에 </a:t>
            </a:r>
            <a:r>
              <a:rPr lang="ko-KR" altLang="en-US" sz="2400" dirty="0" err="1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언더바</a:t>
            </a:r>
            <a:r>
              <a:rPr lang="en-US" altLang="ko-KR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(_)</a:t>
            </a:r>
            <a:r>
              <a:rPr lang="ko-KR" altLang="en-US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를 사용할 수 있음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B9879CC-C23D-EC50-78EF-3BE9DDE64C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706" y="6522064"/>
            <a:ext cx="1299531" cy="214672"/>
          </a:xfrm>
          <a:prstGeom prst="rect">
            <a:avLst/>
          </a:prstGeom>
        </p:spPr>
      </p:pic>
      <p:sp>
        <p:nvSpPr>
          <p:cNvPr id="7" name="모서리가 둥근 직사각형 3">
            <a:extLst>
              <a:ext uri="{FF2B5EF4-FFF2-40B4-BE49-F238E27FC236}">
                <a16:creationId xmlns:a16="http://schemas.microsoft.com/office/drawing/2014/main" id="{CBB204DF-3ECF-00DD-873D-7CB29D70E2C8}"/>
              </a:ext>
            </a:extLst>
          </p:cNvPr>
          <p:cNvSpPr/>
          <p:nvPr/>
        </p:nvSpPr>
        <p:spPr>
          <a:xfrm>
            <a:off x="2495598" y="2845343"/>
            <a:ext cx="7200801" cy="1377108"/>
          </a:xfrm>
          <a:prstGeom prst="roundRect">
            <a:avLst>
              <a:gd name="adj" fmla="val 11274"/>
            </a:avLst>
          </a:prstGeom>
          <a:solidFill>
            <a:srgbClr val="F2F3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err="1">
                <a:solidFill>
                  <a:schemeClr val="tx1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input_number</a:t>
            </a:r>
            <a:r>
              <a:rPr lang="en-US" altLang="ko-KR" sz="1600" dirty="0">
                <a:solidFill>
                  <a:schemeClr val="tx1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 = 100</a:t>
            </a:r>
          </a:p>
          <a:p>
            <a:r>
              <a:rPr lang="en-US" altLang="ko-KR" sz="1600" dirty="0">
                <a:solidFill>
                  <a:schemeClr val="tx1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_number = 200</a:t>
            </a:r>
          </a:p>
          <a:p>
            <a:r>
              <a:rPr lang="en-US" altLang="ko-KR" sz="1600" dirty="0">
                <a:solidFill>
                  <a:schemeClr val="tx1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_data_ = 300</a:t>
            </a:r>
          </a:p>
          <a:p>
            <a:r>
              <a:rPr lang="en-US" altLang="ko-KR" sz="1600" dirty="0">
                <a:solidFill>
                  <a:schemeClr val="tx1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__my__ = 400</a:t>
            </a:r>
          </a:p>
          <a:p>
            <a:r>
              <a:rPr lang="en-US" altLang="ko-KR" sz="1600" dirty="0">
                <a:solidFill>
                  <a:schemeClr val="tx1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_1234 = 500</a:t>
            </a:r>
            <a:endParaRPr lang="ko-KR" altLang="en-US" sz="1600" dirty="0">
              <a:solidFill>
                <a:srgbClr val="FF0000"/>
              </a:solidFill>
              <a:latin typeface="Consolas" pitchFamily="49" charset="0"/>
              <a:ea typeface="함초롬돋움" pitchFamily="50" charset="-127"/>
              <a:cs typeface="함초롬돋움" pitchFamily="50" charset="-127"/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0C80690C-1A47-8CD2-F302-163AB33054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4582" y="4515657"/>
            <a:ext cx="7442834" cy="16396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499305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3BCA12-1E75-FDEA-A47C-6C7E42980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각 삼각형 16">
            <a:extLst>
              <a:ext uri="{FF2B5EF4-FFF2-40B4-BE49-F238E27FC236}">
                <a16:creationId xmlns:a16="http://schemas.microsoft.com/office/drawing/2014/main" id="{95F7E590-342E-9E55-A8BA-38EE89CDECEB}"/>
              </a:ext>
            </a:extLst>
          </p:cNvPr>
          <p:cNvSpPr/>
          <p:nvPr/>
        </p:nvSpPr>
        <p:spPr>
          <a:xfrm flipH="1">
            <a:off x="10626570" y="5335480"/>
            <a:ext cx="1565429" cy="1522520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평행 사변형 11">
            <a:extLst>
              <a:ext uri="{FF2B5EF4-FFF2-40B4-BE49-F238E27FC236}">
                <a16:creationId xmlns:a16="http://schemas.microsoft.com/office/drawing/2014/main" id="{A519EAF3-F4A3-4950-F20D-DA4524B3F499}"/>
              </a:ext>
            </a:extLst>
          </p:cNvPr>
          <p:cNvSpPr/>
          <p:nvPr/>
        </p:nvSpPr>
        <p:spPr>
          <a:xfrm>
            <a:off x="346229" y="0"/>
            <a:ext cx="11274641" cy="754603"/>
          </a:xfrm>
          <a:prstGeom prst="parallelogram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각 삼각형 12">
            <a:extLst>
              <a:ext uri="{FF2B5EF4-FFF2-40B4-BE49-F238E27FC236}">
                <a16:creationId xmlns:a16="http://schemas.microsoft.com/office/drawing/2014/main" id="{06F90206-B61C-31FD-2B1B-492A644979C7}"/>
              </a:ext>
            </a:extLst>
          </p:cNvPr>
          <p:cNvSpPr/>
          <p:nvPr/>
        </p:nvSpPr>
        <p:spPr>
          <a:xfrm flipV="1">
            <a:off x="11425560" y="-1"/>
            <a:ext cx="766439" cy="754603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F271778F-8E26-B65E-A891-28218034C77D}"/>
              </a:ext>
            </a:extLst>
          </p:cNvPr>
          <p:cNvSpPr/>
          <p:nvPr/>
        </p:nvSpPr>
        <p:spPr>
          <a:xfrm>
            <a:off x="11260115" y="586896"/>
            <a:ext cx="425805" cy="425805"/>
          </a:xfrm>
          <a:prstGeom prst="diamond">
            <a:avLst/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227E64C-D5C5-BB9B-5625-C5EE12A8B515}"/>
              </a:ext>
            </a:extLst>
          </p:cNvPr>
          <p:cNvSpPr/>
          <p:nvPr/>
        </p:nvSpPr>
        <p:spPr>
          <a:xfrm>
            <a:off x="0" y="0"/>
            <a:ext cx="1420427" cy="1030457"/>
          </a:xfrm>
          <a:custGeom>
            <a:avLst/>
            <a:gdLst>
              <a:gd name="connsiteX0" fmla="*/ 0 w 1420427"/>
              <a:gd name="connsiteY0" fmla="*/ 0 h 1029810"/>
              <a:gd name="connsiteX1" fmla="*/ 1420427 w 1420427"/>
              <a:gd name="connsiteY1" fmla="*/ 0 h 1029810"/>
              <a:gd name="connsiteX2" fmla="*/ 1420427 w 1420427"/>
              <a:gd name="connsiteY2" fmla="*/ 1029810 h 1029810"/>
              <a:gd name="connsiteX3" fmla="*/ 0 w 1420427"/>
              <a:gd name="connsiteY3" fmla="*/ 1029810 h 1029810"/>
              <a:gd name="connsiteX4" fmla="*/ 0 w 1420427"/>
              <a:gd name="connsiteY4" fmla="*/ 0 h 1029810"/>
              <a:gd name="connsiteX0" fmla="*/ 0 w 1420427"/>
              <a:gd name="connsiteY0" fmla="*/ 0 h 1029810"/>
              <a:gd name="connsiteX1" fmla="*/ 1420427 w 1420427"/>
              <a:gd name="connsiteY1" fmla="*/ 0 h 1029810"/>
              <a:gd name="connsiteX2" fmla="*/ 452761 w 1420427"/>
              <a:gd name="connsiteY2" fmla="*/ 1020932 h 1029810"/>
              <a:gd name="connsiteX3" fmla="*/ 0 w 1420427"/>
              <a:gd name="connsiteY3" fmla="*/ 1029810 h 1029810"/>
              <a:gd name="connsiteX4" fmla="*/ 0 w 1420427"/>
              <a:gd name="connsiteY4" fmla="*/ 0 h 1029810"/>
              <a:gd name="connsiteX0" fmla="*/ 0 w 1420427"/>
              <a:gd name="connsiteY0" fmla="*/ 0 h 1030457"/>
              <a:gd name="connsiteX1" fmla="*/ 1420427 w 1420427"/>
              <a:gd name="connsiteY1" fmla="*/ 0 h 1030457"/>
              <a:gd name="connsiteX2" fmla="*/ 445618 w 1420427"/>
              <a:gd name="connsiteY2" fmla="*/ 1030457 h 1030457"/>
              <a:gd name="connsiteX3" fmla="*/ 0 w 1420427"/>
              <a:gd name="connsiteY3" fmla="*/ 1029810 h 1030457"/>
              <a:gd name="connsiteX4" fmla="*/ 0 w 1420427"/>
              <a:gd name="connsiteY4" fmla="*/ 0 h 1030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0427" h="1030457">
                <a:moveTo>
                  <a:pt x="0" y="0"/>
                </a:moveTo>
                <a:lnTo>
                  <a:pt x="1420427" y="0"/>
                </a:lnTo>
                <a:lnTo>
                  <a:pt x="445618" y="1030457"/>
                </a:lnTo>
                <a:lnTo>
                  <a:pt x="0" y="1029810"/>
                </a:lnTo>
                <a:lnTo>
                  <a:pt x="0" y="0"/>
                </a:lnTo>
                <a:close/>
              </a:path>
            </a:pathLst>
          </a:cu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각 삼각형 14">
            <a:extLst>
              <a:ext uri="{FF2B5EF4-FFF2-40B4-BE49-F238E27FC236}">
                <a16:creationId xmlns:a16="http://schemas.microsoft.com/office/drawing/2014/main" id="{FB9701A4-40FE-09BA-EBA3-C1C8304F30ED}"/>
              </a:ext>
            </a:extLst>
          </p:cNvPr>
          <p:cNvSpPr/>
          <p:nvPr/>
        </p:nvSpPr>
        <p:spPr>
          <a:xfrm flipV="1">
            <a:off x="0" y="-1"/>
            <a:ext cx="281179" cy="275209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각 삼각형 15">
            <a:extLst>
              <a:ext uri="{FF2B5EF4-FFF2-40B4-BE49-F238E27FC236}">
                <a16:creationId xmlns:a16="http://schemas.microsoft.com/office/drawing/2014/main" id="{689BAAEC-F996-2C2E-F3B4-CF5CE98D089D}"/>
              </a:ext>
            </a:extLst>
          </p:cNvPr>
          <p:cNvSpPr/>
          <p:nvPr/>
        </p:nvSpPr>
        <p:spPr>
          <a:xfrm flipH="1">
            <a:off x="11721914" y="6400800"/>
            <a:ext cx="470085" cy="45720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평행 사변형 17">
            <a:extLst>
              <a:ext uri="{FF2B5EF4-FFF2-40B4-BE49-F238E27FC236}">
                <a16:creationId xmlns:a16="http://schemas.microsoft.com/office/drawing/2014/main" id="{891619CC-FD2E-053F-813E-AABB4EE10680}"/>
              </a:ext>
            </a:extLst>
          </p:cNvPr>
          <p:cNvSpPr/>
          <p:nvPr/>
        </p:nvSpPr>
        <p:spPr>
          <a:xfrm>
            <a:off x="10347974" y="5708342"/>
            <a:ext cx="1299530" cy="1149658"/>
          </a:xfrm>
          <a:prstGeom prst="parallelogram">
            <a:avLst>
              <a:gd name="adj" fmla="val 99132"/>
            </a:avLst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평행 사변형 18">
            <a:extLst>
              <a:ext uri="{FF2B5EF4-FFF2-40B4-BE49-F238E27FC236}">
                <a16:creationId xmlns:a16="http://schemas.microsoft.com/office/drawing/2014/main" id="{03D856C5-409D-54B5-F18C-1443BEDEA9B9}"/>
              </a:ext>
            </a:extLst>
          </p:cNvPr>
          <p:cNvSpPr/>
          <p:nvPr/>
        </p:nvSpPr>
        <p:spPr>
          <a:xfrm>
            <a:off x="1065320" y="0"/>
            <a:ext cx="586410" cy="443883"/>
          </a:xfrm>
          <a:prstGeom prst="parallelogram">
            <a:avLst>
              <a:gd name="adj" fmla="val 9913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평행 사변형 19">
            <a:extLst>
              <a:ext uri="{FF2B5EF4-FFF2-40B4-BE49-F238E27FC236}">
                <a16:creationId xmlns:a16="http://schemas.microsoft.com/office/drawing/2014/main" id="{6F0A9738-8620-152A-8FF3-A36F80FE476B}"/>
              </a:ext>
            </a:extLst>
          </p:cNvPr>
          <p:cNvSpPr/>
          <p:nvPr/>
        </p:nvSpPr>
        <p:spPr>
          <a:xfrm>
            <a:off x="1" y="644788"/>
            <a:ext cx="489410" cy="488687"/>
          </a:xfrm>
          <a:custGeom>
            <a:avLst/>
            <a:gdLst>
              <a:gd name="connsiteX0" fmla="*/ 0 w 613235"/>
              <a:gd name="connsiteY0" fmla="*/ 488687 h 488687"/>
              <a:gd name="connsiteX1" fmla="*/ 484445 w 613235"/>
              <a:gd name="connsiteY1" fmla="*/ 0 h 488687"/>
              <a:gd name="connsiteX2" fmla="*/ 613235 w 613235"/>
              <a:gd name="connsiteY2" fmla="*/ 0 h 488687"/>
              <a:gd name="connsiteX3" fmla="*/ 128790 w 613235"/>
              <a:gd name="connsiteY3" fmla="*/ 488687 h 488687"/>
              <a:gd name="connsiteX4" fmla="*/ 0 w 613235"/>
              <a:gd name="connsiteY4" fmla="*/ 488687 h 488687"/>
              <a:gd name="connsiteX0" fmla="*/ 0 w 487029"/>
              <a:gd name="connsiteY0" fmla="*/ 360100 h 488687"/>
              <a:gd name="connsiteX1" fmla="*/ 358239 w 487029"/>
              <a:gd name="connsiteY1" fmla="*/ 0 h 488687"/>
              <a:gd name="connsiteX2" fmla="*/ 487029 w 487029"/>
              <a:gd name="connsiteY2" fmla="*/ 0 h 488687"/>
              <a:gd name="connsiteX3" fmla="*/ 2584 w 487029"/>
              <a:gd name="connsiteY3" fmla="*/ 488687 h 488687"/>
              <a:gd name="connsiteX4" fmla="*/ 0 w 487029"/>
              <a:gd name="connsiteY4" fmla="*/ 360100 h 488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7029" h="488687">
                <a:moveTo>
                  <a:pt x="0" y="360100"/>
                </a:moveTo>
                <a:lnTo>
                  <a:pt x="358239" y="0"/>
                </a:lnTo>
                <a:lnTo>
                  <a:pt x="487029" y="0"/>
                </a:lnTo>
                <a:lnTo>
                  <a:pt x="2584" y="488687"/>
                </a:lnTo>
                <a:cubicBezTo>
                  <a:pt x="1723" y="445825"/>
                  <a:pt x="861" y="402962"/>
                  <a:pt x="0" y="360100"/>
                </a:cubicBezTo>
                <a:close/>
              </a:path>
            </a:pathLst>
          </a:custGeom>
          <a:solidFill>
            <a:srgbClr val="B7EA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FF6C0A5-9807-D926-A508-DF3FA092779E}"/>
              </a:ext>
            </a:extLst>
          </p:cNvPr>
          <p:cNvSpPr txBox="1"/>
          <p:nvPr/>
        </p:nvSpPr>
        <p:spPr>
          <a:xfrm>
            <a:off x="0" y="137603"/>
            <a:ext cx="9433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01</a:t>
            </a:r>
            <a:endParaRPr lang="ko-KR" altLang="en-US" sz="32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FF1569-374F-1048-EAF2-550705188F29}"/>
              </a:ext>
            </a:extLst>
          </p:cNvPr>
          <p:cNvSpPr txBox="1"/>
          <p:nvPr/>
        </p:nvSpPr>
        <p:spPr>
          <a:xfrm>
            <a:off x="1289585" y="200033"/>
            <a:ext cx="64694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변수 이름 규칙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358CA48-89F1-A30B-EF76-AB70F056C7A9}"/>
              </a:ext>
            </a:extLst>
          </p:cNvPr>
          <p:cNvSpPr txBox="1"/>
          <p:nvPr/>
        </p:nvSpPr>
        <p:spPr>
          <a:xfrm>
            <a:off x="943360" y="1632094"/>
            <a:ext cx="103052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파이썬은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대문자와 소문자를 완전히 다른 것으로 취급함 </a:t>
            </a:r>
          </a:p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변수명의 대문자와 소문자는 다른 변수임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대문자와 소문자를 섞으면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언더바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대신에 의미를 부여하기에 좋다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C2C50FCA-92E5-9A7E-49F9-30DC30085160}"/>
              </a:ext>
            </a:extLst>
          </p:cNvPr>
          <p:cNvSpPr/>
          <p:nvPr/>
        </p:nvSpPr>
        <p:spPr>
          <a:xfrm>
            <a:off x="639634" y="1249400"/>
            <a:ext cx="303724" cy="303724"/>
          </a:xfrm>
          <a:prstGeom prst="diamond">
            <a:avLst/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48EE94-5474-28B4-73FC-71031B4C1F45}"/>
              </a:ext>
            </a:extLst>
          </p:cNvPr>
          <p:cNvSpPr txBox="1"/>
          <p:nvPr/>
        </p:nvSpPr>
        <p:spPr>
          <a:xfrm>
            <a:off x="943357" y="1170429"/>
            <a:ext cx="62386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변수명은 대문자와 소문자를 구분함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3175AAF-77F0-26E2-C59B-0829493B04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706" y="6522064"/>
            <a:ext cx="1299531" cy="21467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9CC63CC-9AB3-07D8-D38E-981A4AC32A6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5626" b="-1"/>
          <a:stretch>
            <a:fillRect/>
          </a:stretch>
        </p:blipFill>
        <p:spPr>
          <a:xfrm>
            <a:off x="1885950" y="2848788"/>
            <a:ext cx="8420100" cy="1689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3019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9480C0-7EA4-91FD-098E-BBBA30F494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각 삼각형 16">
            <a:extLst>
              <a:ext uri="{FF2B5EF4-FFF2-40B4-BE49-F238E27FC236}">
                <a16:creationId xmlns:a16="http://schemas.microsoft.com/office/drawing/2014/main" id="{08AF3B37-59CB-B647-2A0C-0E1912DD58B9}"/>
              </a:ext>
            </a:extLst>
          </p:cNvPr>
          <p:cNvSpPr/>
          <p:nvPr/>
        </p:nvSpPr>
        <p:spPr>
          <a:xfrm flipH="1">
            <a:off x="10626570" y="5335480"/>
            <a:ext cx="1565429" cy="1522520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평행 사변형 11">
            <a:extLst>
              <a:ext uri="{FF2B5EF4-FFF2-40B4-BE49-F238E27FC236}">
                <a16:creationId xmlns:a16="http://schemas.microsoft.com/office/drawing/2014/main" id="{8E989C9D-0636-52FD-FAFB-062804162DC6}"/>
              </a:ext>
            </a:extLst>
          </p:cNvPr>
          <p:cNvSpPr/>
          <p:nvPr/>
        </p:nvSpPr>
        <p:spPr>
          <a:xfrm>
            <a:off x="346229" y="0"/>
            <a:ext cx="11274641" cy="754603"/>
          </a:xfrm>
          <a:prstGeom prst="parallelogram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각 삼각형 12">
            <a:extLst>
              <a:ext uri="{FF2B5EF4-FFF2-40B4-BE49-F238E27FC236}">
                <a16:creationId xmlns:a16="http://schemas.microsoft.com/office/drawing/2014/main" id="{61210C6B-0178-FA51-962C-9EB747C72EF5}"/>
              </a:ext>
            </a:extLst>
          </p:cNvPr>
          <p:cNvSpPr/>
          <p:nvPr/>
        </p:nvSpPr>
        <p:spPr>
          <a:xfrm flipV="1">
            <a:off x="11425560" y="-1"/>
            <a:ext cx="766439" cy="754603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D454E9A8-994E-B47B-D0E0-6AA7C0B02F38}"/>
              </a:ext>
            </a:extLst>
          </p:cNvPr>
          <p:cNvSpPr/>
          <p:nvPr/>
        </p:nvSpPr>
        <p:spPr>
          <a:xfrm>
            <a:off x="11260115" y="586896"/>
            <a:ext cx="425805" cy="425805"/>
          </a:xfrm>
          <a:prstGeom prst="diamond">
            <a:avLst/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09877E7-A453-5019-0A89-4F287C2BD3F2}"/>
              </a:ext>
            </a:extLst>
          </p:cNvPr>
          <p:cNvSpPr/>
          <p:nvPr/>
        </p:nvSpPr>
        <p:spPr>
          <a:xfrm>
            <a:off x="0" y="0"/>
            <a:ext cx="1420427" cy="1030457"/>
          </a:xfrm>
          <a:custGeom>
            <a:avLst/>
            <a:gdLst>
              <a:gd name="connsiteX0" fmla="*/ 0 w 1420427"/>
              <a:gd name="connsiteY0" fmla="*/ 0 h 1029810"/>
              <a:gd name="connsiteX1" fmla="*/ 1420427 w 1420427"/>
              <a:gd name="connsiteY1" fmla="*/ 0 h 1029810"/>
              <a:gd name="connsiteX2" fmla="*/ 1420427 w 1420427"/>
              <a:gd name="connsiteY2" fmla="*/ 1029810 h 1029810"/>
              <a:gd name="connsiteX3" fmla="*/ 0 w 1420427"/>
              <a:gd name="connsiteY3" fmla="*/ 1029810 h 1029810"/>
              <a:gd name="connsiteX4" fmla="*/ 0 w 1420427"/>
              <a:gd name="connsiteY4" fmla="*/ 0 h 1029810"/>
              <a:gd name="connsiteX0" fmla="*/ 0 w 1420427"/>
              <a:gd name="connsiteY0" fmla="*/ 0 h 1029810"/>
              <a:gd name="connsiteX1" fmla="*/ 1420427 w 1420427"/>
              <a:gd name="connsiteY1" fmla="*/ 0 h 1029810"/>
              <a:gd name="connsiteX2" fmla="*/ 452761 w 1420427"/>
              <a:gd name="connsiteY2" fmla="*/ 1020932 h 1029810"/>
              <a:gd name="connsiteX3" fmla="*/ 0 w 1420427"/>
              <a:gd name="connsiteY3" fmla="*/ 1029810 h 1029810"/>
              <a:gd name="connsiteX4" fmla="*/ 0 w 1420427"/>
              <a:gd name="connsiteY4" fmla="*/ 0 h 1029810"/>
              <a:gd name="connsiteX0" fmla="*/ 0 w 1420427"/>
              <a:gd name="connsiteY0" fmla="*/ 0 h 1030457"/>
              <a:gd name="connsiteX1" fmla="*/ 1420427 w 1420427"/>
              <a:gd name="connsiteY1" fmla="*/ 0 h 1030457"/>
              <a:gd name="connsiteX2" fmla="*/ 445618 w 1420427"/>
              <a:gd name="connsiteY2" fmla="*/ 1030457 h 1030457"/>
              <a:gd name="connsiteX3" fmla="*/ 0 w 1420427"/>
              <a:gd name="connsiteY3" fmla="*/ 1029810 h 1030457"/>
              <a:gd name="connsiteX4" fmla="*/ 0 w 1420427"/>
              <a:gd name="connsiteY4" fmla="*/ 0 h 1030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0427" h="1030457">
                <a:moveTo>
                  <a:pt x="0" y="0"/>
                </a:moveTo>
                <a:lnTo>
                  <a:pt x="1420427" y="0"/>
                </a:lnTo>
                <a:lnTo>
                  <a:pt x="445618" y="1030457"/>
                </a:lnTo>
                <a:lnTo>
                  <a:pt x="0" y="1029810"/>
                </a:lnTo>
                <a:lnTo>
                  <a:pt x="0" y="0"/>
                </a:lnTo>
                <a:close/>
              </a:path>
            </a:pathLst>
          </a:cu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각 삼각형 14">
            <a:extLst>
              <a:ext uri="{FF2B5EF4-FFF2-40B4-BE49-F238E27FC236}">
                <a16:creationId xmlns:a16="http://schemas.microsoft.com/office/drawing/2014/main" id="{05D36B4D-977C-C143-0BA5-C09200DB6EC3}"/>
              </a:ext>
            </a:extLst>
          </p:cNvPr>
          <p:cNvSpPr/>
          <p:nvPr/>
        </p:nvSpPr>
        <p:spPr>
          <a:xfrm flipV="1">
            <a:off x="0" y="-1"/>
            <a:ext cx="281179" cy="275209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각 삼각형 15">
            <a:extLst>
              <a:ext uri="{FF2B5EF4-FFF2-40B4-BE49-F238E27FC236}">
                <a16:creationId xmlns:a16="http://schemas.microsoft.com/office/drawing/2014/main" id="{F2445915-4FEA-FFE3-CCFB-097F8C707A94}"/>
              </a:ext>
            </a:extLst>
          </p:cNvPr>
          <p:cNvSpPr/>
          <p:nvPr/>
        </p:nvSpPr>
        <p:spPr>
          <a:xfrm flipH="1">
            <a:off x="11721914" y="6400800"/>
            <a:ext cx="470085" cy="45720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평행 사변형 17">
            <a:extLst>
              <a:ext uri="{FF2B5EF4-FFF2-40B4-BE49-F238E27FC236}">
                <a16:creationId xmlns:a16="http://schemas.microsoft.com/office/drawing/2014/main" id="{F1BFC14C-1361-27B1-08D8-CF0D9D350AE7}"/>
              </a:ext>
            </a:extLst>
          </p:cNvPr>
          <p:cNvSpPr/>
          <p:nvPr/>
        </p:nvSpPr>
        <p:spPr>
          <a:xfrm>
            <a:off x="10347974" y="5708342"/>
            <a:ext cx="1299530" cy="1149658"/>
          </a:xfrm>
          <a:prstGeom prst="parallelogram">
            <a:avLst>
              <a:gd name="adj" fmla="val 99132"/>
            </a:avLst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평행 사변형 18">
            <a:extLst>
              <a:ext uri="{FF2B5EF4-FFF2-40B4-BE49-F238E27FC236}">
                <a16:creationId xmlns:a16="http://schemas.microsoft.com/office/drawing/2014/main" id="{9CFF6445-0239-FE43-99E6-687D96C5D0D7}"/>
              </a:ext>
            </a:extLst>
          </p:cNvPr>
          <p:cNvSpPr/>
          <p:nvPr/>
        </p:nvSpPr>
        <p:spPr>
          <a:xfrm>
            <a:off x="1065320" y="0"/>
            <a:ext cx="586410" cy="443883"/>
          </a:xfrm>
          <a:prstGeom prst="parallelogram">
            <a:avLst>
              <a:gd name="adj" fmla="val 9913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평행 사변형 19">
            <a:extLst>
              <a:ext uri="{FF2B5EF4-FFF2-40B4-BE49-F238E27FC236}">
                <a16:creationId xmlns:a16="http://schemas.microsoft.com/office/drawing/2014/main" id="{F6B6F330-B692-7B77-F22D-7F40E8E93DEB}"/>
              </a:ext>
            </a:extLst>
          </p:cNvPr>
          <p:cNvSpPr/>
          <p:nvPr/>
        </p:nvSpPr>
        <p:spPr>
          <a:xfrm>
            <a:off x="1" y="644788"/>
            <a:ext cx="489410" cy="488687"/>
          </a:xfrm>
          <a:custGeom>
            <a:avLst/>
            <a:gdLst>
              <a:gd name="connsiteX0" fmla="*/ 0 w 613235"/>
              <a:gd name="connsiteY0" fmla="*/ 488687 h 488687"/>
              <a:gd name="connsiteX1" fmla="*/ 484445 w 613235"/>
              <a:gd name="connsiteY1" fmla="*/ 0 h 488687"/>
              <a:gd name="connsiteX2" fmla="*/ 613235 w 613235"/>
              <a:gd name="connsiteY2" fmla="*/ 0 h 488687"/>
              <a:gd name="connsiteX3" fmla="*/ 128790 w 613235"/>
              <a:gd name="connsiteY3" fmla="*/ 488687 h 488687"/>
              <a:gd name="connsiteX4" fmla="*/ 0 w 613235"/>
              <a:gd name="connsiteY4" fmla="*/ 488687 h 488687"/>
              <a:gd name="connsiteX0" fmla="*/ 0 w 487029"/>
              <a:gd name="connsiteY0" fmla="*/ 360100 h 488687"/>
              <a:gd name="connsiteX1" fmla="*/ 358239 w 487029"/>
              <a:gd name="connsiteY1" fmla="*/ 0 h 488687"/>
              <a:gd name="connsiteX2" fmla="*/ 487029 w 487029"/>
              <a:gd name="connsiteY2" fmla="*/ 0 h 488687"/>
              <a:gd name="connsiteX3" fmla="*/ 2584 w 487029"/>
              <a:gd name="connsiteY3" fmla="*/ 488687 h 488687"/>
              <a:gd name="connsiteX4" fmla="*/ 0 w 487029"/>
              <a:gd name="connsiteY4" fmla="*/ 360100 h 488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7029" h="488687">
                <a:moveTo>
                  <a:pt x="0" y="360100"/>
                </a:moveTo>
                <a:lnTo>
                  <a:pt x="358239" y="0"/>
                </a:lnTo>
                <a:lnTo>
                  <a:pt x="487029" y="0"/>
                </a:lnTo>
                <a:lnTo>
                  <a:pt x="2584" y="488687"/>
                </a:lnTo>
                <a:cubicBezTo>
                  <a:pt x="1723" y="445825"/>
                  <a:pt x="861" y="402962"/>
                  <a:pt x="0" y="360100"/>
                </a:cubicBezTo>
                <a:close/>
              </a:path>
            </a:pathLst>
          </a:custGeom>
          <a:solidFill>
            <a:srgbClr val="B7EA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7DF8C6E-BF7D-9047-465B-4C5C38B9E210}"/>
              </a:ext>
            </a:extLst>
          </p:cNvPr>
          <p:cNvSpPr txBox="1"/>
          <p:nvPr/>
        </p:nvSpPr>
        <p:spPr>
          <a:xfrm>
            <a:off x="0" y="137603"/>
            <a:ext cx="9433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01</a:t>
            </a:r>
            <a:endParaRPr lang="ko-KR" altLang="en-US" sz="32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57FBE7-AC9D-9904-630C-D3B908AA448A}"/>
              </a:ext>
            </a:extLst>
          </p:cNvPr>
          <p:cNvSpPr txBox="1"/>
          <p:nvPr/>
        </p:nvSpPr>
        <p:spPr>
          <a:xfrm>
            <a:off x="1289585" y="200033"/>
            <a:ext cx="64694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변수 이름 규칙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6BEB110-151E-DB21-B932-781BF029DD42}"/>
              </a:ext>
            </a:extLst>
          </p:cNvPr>
          <p:cNvSpPr txBox="1"/>
          <p:nvPr/>
        </p:nvSpPr>
        <p:spPr>
          <a:xfrm>
            <a:off x="943360" y="1632094"/>
            <a:ext cx="10305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예약어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: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이미 파이썬 문법에 정의되어 사용되는 단어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(if, else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등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)</a:t>
            </a: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2739AEF1-77B2-19C4-9062-6C68B8E69F9A}"/>
              </a:ext>
            </a:extLst>
          </p:cNvPr>
          <p:cNvSpPr/>
          <p:nvPr/>
        </p:nvSpPr>
        <p:spPr>
          <a:xfrm>
            <a:off x="639634" y="1249400"/>
            <a:ext cx="303724" cy="303724"/>
          </a:xfrm>
          <a:prstGeom prst="diamond">
            <a:avLst/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05B538-A5CB-B2D4-891F-1CA40C8970CE}"/>
              </a:ext>
            </a:extLst>
          </p:cNvPr>
          <p:cNvSpPr txBox="1"/>
          <p:nvPr/>
        </p:nvSpPr>
        <p:spPr>
          <a:xfrm>
            <a:off x="943357" y="1170429"/>
            <a:ext cx="62386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변수명에 </a:t>
            </a:r>
            <a:r>
              <a:rPr lang="ko-KR" altLang="en-US" sz="2400" dirty="0" err="1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예약어를</a:t>
            </a:r>
            <a:r>
              <a:rPr lang="ko-KR" altLang="en-US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사용할 수 없다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709A177-112F-C73A-9A57-2060C8ADEE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706" y="6522064"/>
            <a:ext cx="1299531" cy="214672"/>
          </a:xfrm>
          <a:prstGeom prst="rect">
            <a:avLst/>
          </a:prstGeom>
        </p:spPr>
      </p:pic>
      <p:sp>
        <p:nvSpPr>
          <p:cNvPr id="7" name="모서리가 둥근 직사각형 3">
            <a:extLst>
              <a:ext uri="{FF2B5EF4-FFF2-40B4-BE49-F238E27FC236}">
                <a16:creationId xmlns:a16="http://schemas.microsoft.com/office/drawing/2014/main" id="{43D9D7C6-74AD-DCBE-7C1F-67486F47951D}"/>
              </a:ext>
            </a:extLst>
          </p:cNvPr>
          <p:cNvSpPr/>
          <p:nvPr/>
        </p:nvSpPr>
        <p:spPr>
          <a:xfrm>
            <a:off x="2504477" y="2364924"/>
            <a:ext cx="7200801" cy="777341"/>
          </a:xfrm>
          <a:prstGeom prst="roundRect">
            <a:avLst>
              <a:gd name="adj" fmla="val 11274"/>
            </a:avLst>
          </a:prstGeom>
          <a:solidFill>
            <a:srgbClr val="F2F3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if = 100</a:t>
            </a:r>
          </a:p>
          <a:p>
            <a:r>
              <a:rPr lang="en-US" altLang="ko-KR" sz="1600" dirty="0" err="1">
                <a:solidFill>
                  <a:srgbClr val="FF0000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SyntaxError</a:t>
            </a:r>
            <a:r>
              <a:rPr lang="en-US" altLang="ko-KR" sz="1600" dirty="0">
                <a:solidFill>
                  <a:srgbClr val="FF0000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: invalid syntax</a:t>
            </a:r>
            <a:endParaRPr lang="ko-KR" altLang="en-US" sz="1600" dirty="0">
              <a:solidFill>
                <a:srgbClr val="FF0000"/>
              </a:solidFill>
              <a:latin typeface="Consolas" pitchFamily="49" charset="0"/>
              <a:ea typeface="함초롬돋움" pitchFamily="50" charset="-127"/>
              <a:cs typeface="함초롬돋움" pitchFamily="50" charset="-127"/>
            </a:endParaRP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EBE3A19C-33A4-FEC2-D5C3-BA74D12210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8537" y="3469735"/>
            <a:ext cx="5127780" cy="23194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692823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C54873-5083-AEA2-6B99-F7CED8E7E5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각 삼각형 16">
            <a:extLst>
              <a:ext uri="{FF2B5EF4-FFF2-40B4-BE49-F238E27FC236}">
                <a16:creationId xmlns:a16="http://schemas.microsoft.com/office/drawing/2014/main" id="{F3183B11-10E7-46B5-1434-6CBBD314E4D1}"/>
              </a:ext>
            </a:extLst>
          </p:cNvPr>
          <p:cNvSpPr/>
          <p:nvPr/>
        </p:nvSpPr>
        <p:spPr>
          <a:xfrm flipH="1">
            <a:off x="10626570" y="5335480"/>
            <a:ext cx="1565429" cy="1522520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평행 사변형 11">
            <a:extLst>
              <a:ext uri="{FF2B5EF4-FFF2-40B4-BE49-F238E27FC236}">
                <a16:creationId xmlns:a16="http://schemas.microsoft.com/office/drawing/2014/main" id="{85E422D7-AE11-4C46-0486-BD16145DD162}"/>
              </a:ext>
            </a:extLst>
          </p:cNvPr>
          <p:cNvSpPr/>
          <p:nvPr/>
        </p:nvSpPr>
        <p:spPr>
          <a:xfrm>
            <a:off x="346229" y="0"/>
            <a:ext cx="11274641" cy="754603"/>
          </a:xfrm>
          <a:prstGeom prst="parallelogram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각 삼각형 12">
            <a:extLst>
              <a:ext uri="{FF2B5EF4-FFF2-40B4-BE49-F238E27FC236}">
                <a16:creationId xmlns:a16="http://schemas.microsoft.com/office/drawing/2014/main" id="{5EB23143-1CAC-C9F8-B37B-A20F30191936}"/>
              </a:ext>
            </a:extLst>
          </p:cNvPr>
          <p:cNvSpPr/>
          <p:nvPr/>
        </p:nvSpPr>
        <p:spPr>
          <a:xfrm flipV="1">
            <a:off x="11425560" y="-1"/>
            <a:ext cx="766439" cy="754603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E1B61A5C-5A48-DFD6-3991-D43137A1DFFC}"/>
              </a:ext>
            </a:extLst>
          </p:cNvPr>
          <p:cNvSpPr/>
          <p:nvPr/>
        </p:nvSpPr>
        <p:spPr>
          <a:xfrm>
            <a:off x="11260115" y="586896"/>
            <a:ext cx="425805" cy="425805"/>
          </a:xfrm>
          <a:prstGeom prst="diamond">
            <a:avLst/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8801B7D-78E3-9D97-38CB-17EA6869C7BD}"/>
              </a:ext>
            </a:extLst>
          </p:cNvPr>
          <p:cNvSpPr/>
          <p:nvPr/>
        </p:nvSpPr>
        <p:spPr>
          <a:xfrm>
            <a:off x="0" y="0"/>
            <a:ext cx="1420427" cy="1030457"/>
          </a:xfrm>
          <a:custGeom>
            <a:avLst/>
            <a:gdLst>
              <a:gd name="connsiteX0" fmla="*/ 0 w 1420427"/>
              <a:gd name="connsiteY0" fmla="*/ 0 h 1029810"/>
              <a:gd name="connsiteX1" fmla="*/ 1420427 w 1420427"/>
              <a:gd name="connsiteY1" fmla="*/ 0 h 1029810"/>
              <a:gd name="connsiteX2" fmla="*/ 1420427 w 1420427"/>
              <a:gd name="connsiteY2" fmla="*/ 1029810 h 1029810"/>
              <a:gd name="connsiteX3" fmla="*/ 0 w 1420427"/>
              <a:gd name="connsiteY3" fmla="*/ 1029810 h 1029810"/>
              <a:gd name="connsiteX4" fmla="*/ 0 w 1420427"/>
              <a:gd name="connsiteY4" fmla="*/ 0 h 1029810"/>
              <a:gd name="connsiteX0" fmla="*/ 0 w 1420427"/>
              <a:gd name="connsiteY0" fmla="*/ 0 h 1029810"/>
              <a:gd name="connsiteX1" fmla="*/ 1420427 w 1420427"/>
              <a:gd name="connsiteY1" fmla="*/ 0 h 1029810"/>
              <a:gd name="connsiteX2" fmla="*/ 452761 w 1420427"/>
              <a:gd name="connsiteY2" fmla="*/ 1020932 h 1029810"/>
              <a:gd name="connsiteX3" fmla="*/ 0 w 1420427"/>
              <a:gd name="connsiteY3" fmla="*/ 1029810 h 1029810"/>
              <a:gd name="connsiteX4" fmla="*/ 0 w 1420427"/>
              <a:gd name="connsiteY4" fmla="*/ 0 h 1029810"/>
              <a:gd name="connsiteX0" fmla="*/ 0 w 1420427"/>
              <a:gd name="connsiteY0" fmla="*/ 0 h 1030457"/>
              <a:gd name="connsiteX1" fmla="*/ 1420427 w 1420427"/>
              <a:gd name="connsiteY1" fmla="*/ 0 h 1030457"/>
              <a:gd name="connsiteX2" fmla="*/ 445618 w 1420427"/>
              <a:gd name="connsiteY2" fmla="*/ 1030457 h 1030457"/>
              <a:gd name="connsiteX3" fmla="*/ 0 w 1420427"/>
              <a:gd name="connsiteY3" fmla="*/ 1029810 h 1030457"/>
              <a:gd name="connsiteX4" fmla="*/ 0 w 1420427"/>
              <a:gd name="connsiteY4" fmla="*/ 0 h 1030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0427" h="1030457">
                <a:moveTo>
                  <a:pt x="0" y="0"/>
                </a:moveTo>
                <a:lnTo>
                  <a:pt x="1420427" y="0"/>
                </a:lnTo>
                <a:lnTo>
                  <a:pt x="445618" y="1030457"/>
                </a:lnTo>
                <a:lnTo>
                  <a:pt x="0" y="1029810"/>
                </a:lnTo>
                <a:lnTo>
                  <a:pt x="0" y="0"/>
                </a:lnTo>
                <a:close/>
              </a:path>
            </a:pathLst>
          </a:cu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각 삼각형 14">
            <a:extLst>
              <a:ext uri="{FF2B5EF4-FFF2-40B4-BE49-F238E27FC236}">
                <a16:creationId xmlns:a16="http://schemas.microsoft.com/office/drawing/2014/main" id="{4E45B397-2C23-15EE-7856-B5A192FAFFDC}"/>
              </a:ext>
            </a:extLst>
          </p:cNvPr>
          <p:cNvSpPr/>
          <p:nvPr/>
        </p:nvSpPr>
        <p:spPr>
          <a:xfrm flipV="1">
            <a:off x="0" y="-1"/>
            <a:ext cx="281179" cy="275209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각 삼각형 15">
            <a:extLst>
              <a:ext uri="{FF2B5EF4-FFF2-40B4-BE49-F238E27FC236}">
                <a16:creationId xmlns:a16="http://schemas.microsoft.com/office/drawing/2014/main" id="{F5808715-13CD-A15B-F520-8B28517F39DC}"/>
              </a:ext>
            </a:extLst>
          </p:cNvPr>
          <p:cNvSpPr/>
          <p:nvPr/>
        </p:nvSpPr>
        <p:spPr>
          <a:xfrm flipH="1">
            <a:off x="11721914" y="6400800"/>
            <a:ext cx="470085" cy="45720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평행 사변형 17">
            <a:extLst>
              <a:ext uri="{FF2B5EF4-FFF2-40B4-BE49-F238E27FC236}">
                <a16:creationId xmlns:a16="http://schemas.microsoft.com/office/drawing/2014/main" id="{A412B17F-654A-BF8B-5A67-51914922B7F5}"/>
              </a:ext>
            </a:extLst>
          </p:cNvPr>
          <p:cNvSpPr/>
          <p:nvPr/>
        </p:nvSpPr>
        <p:spPr>
          <a:xfrm>
            <a:off x="10347974" y="5708342"/>
            <a:ext cx="1299530" cy="1149658"/>
          </a:xfrm>
          <a:prstGeom prst="parallelogram">
            <a:avLst>
              <a:gd name="adj" fmla="val 99132"/>
            </a:avLst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평행 사변형 18">
            <a:extLst>
              <a:ext uri="{FF2B5EF4-FFF2-40B4-BE49-F238E27FC236}">
                <a16:creationId xmlns:a16="http://schemas.microsoft.com/office/drawing/2014/main" id="{578E0E4B-153C-56B6-B269-A9CEA7380EAF}"/>
              </a:ext>
            </a:extLst>
          </p:cNvPr>
          <p:cNvSpPr/>
          <p:nvPr/>
        </p:nvSpPr>
        <p:spPr>
          <a:xfrm>
            <a:off x="1065320" y="0"/>
            <a:ext cx="586410" cy="443883"/>
          </a:xfrm>
          <a:prstGeom prst="parallelogram">
            <a:avLst>
              <a:gd name="adj" fmla="val 9913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평행 사변형 19">
            <a:extLst>
              <a:ext uri="{FF2B5EF4-FFF2-40B4-BE49-F238E27FC236}">
                <a16:creationId xmlns:a16="http://schemas.microsoft.com/office/drawing/2014/main" id="{8EE3095A-E36A-3857-06CE-58A6A120603A}"/>
              </a:ext>
            </a:extLst>
          </p:cNvPr>
          <p:cNvSpPr/>
          <p:nvPr/>
        </p:nvSpPr>
        <p:spPr>
          <a:xfrm>
            <a:off x="1" y="644788"/>
            <a:ext cx="489410" cy="488687"/>
          </a:xfrm>
          <a:custGeom>
            <a:avLst/>
            <a:gdLst>
              <a:gd name="connsiteX0" fmla="*/ 0 w 613235"/>
              <a:gd name="connsiteY0" fmla="*/ 488687 h 488687"/>
              <a:gd name="connsiteX1" fmla="*/ 484445 w 613235"/>
              <a:gd name="connsiteY1" fmla="*/ 0 h 488687"/>
              <a:gd name="connsiteX2" fmla="*/ 613235 w 613235"/>
              <a:gd name="connsiteY2" fmla="*/ 0 h 488687"/>
              <a:gd name="connsiteX3" fmla="*/ 128790 w 613235"/>
              <a:gd name="connsiteY3" fmla="*/ 488687 h 488687"/>
              <a:gd name="connsiteX4" fmla="*/ 0 w 613235"/>
              <a:gd name="connsiteY4" fmla="*/ 488687 h 488687"/>
              <a:gd name="connsiteX0" fmla="*/ 0 w 487029"/>
              <a:gd name="connsiteY0" fmla="*/ 360100 h 488687"/>
              <a:gd name="connsiteX1" fmla="*/ 358239 w 487029"/>
              <a:gd name="connsiteY1" fmla="*/ 0 h 488687"/>
              <a:gd name="connsiteX2" fmla="*/ 487029 w 487029"/>
              <a:gd name="connsiteY2" fmla="*/ 0 h 488687"/>
              <a:gd name="connsiteX3" fmla="*/ 2584 w 487029"/>
              <a:gd name="connsiteY3" fmla="*/ 488687 h 488687"/>
              <a:gd name="connsiteX4" fmla="*/ 0 w 487029"/>
              <a:gd name="connsiteY4" fmla="*/ 360100 h 488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7029" h="488687">
                <a:moveTo>
                  <a:pt x="0" y="360100"/>
                </a:moveTo>
                <a:lnTo>
                  <a:pt x="358239" y="0"/>
                </a:lnTo>
                <a:lnTo>
                  <a:pt x="487029" y="0"/>
                </a:lnTo>
                <a:lnTo>
                  <a:pt x="2584" y="488687"/>
                </a:lnTo>
                <a:cubicBezTo>
                  <a:pt x="1723" y="445825"/>
                  <a:pt x="861" y="402962"/>
                  <a:pt x="0" y="360100"/>
                </a:cubicBezTo>
                <a:close/>
              </a:path>
            </a:pathLst>
          </a:custGeom>
          <a:solidFill>
            <a:srgbClr val="B7EA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DEC6DEC-D625-2CD9-B7BB-A623A5B7E923}"/>
              </a:ext>
            </a:extLst>
          </p:cNvPr>
          <p:cNvSpPr txBox="1"/>
          <p:nvPr/>
        </p:nvSpPr>
        <p:spPr>
          <a:xfrm>
            <a:off x="0" y="137603"/>
            <a:ext cx="9433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01</a:t>
            </a:r>
            <a:endParaRPr lang="ko-KR" altLang="en-US" sz="32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F5E915-6664-D8FF-FD26-5FCEE96E438A}"/>
              </a:ext>
            </a:extLst>
          </p:cNvPr>
          <p:cNvSpPr txBox="1"/>
          <p:nvPr/>
        </p:nvSpPr>
        <p:spPr>
          <a:xfrm>
            <a:off x="1289585" y="200033"/>
            <a:ext cx="64694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변수 이름 규칙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E2D2FB4-8018-3A59-4559-0E7116D4E2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706" y="6522064"/>
            <a:ext cx="1299531" cy="214672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C8D6DF5D-9F36-6A40-6BEC-ADC1B4186CAF}"/>
              </a:ext>
            </a:extLst>
          </p:cNvPr>
          <p:cNvGrpSpPr/>
          <p:nvPr/>
        </p:nvGrpSpPr>
        <p:grpSpPr>
          <a:xfrm>
            <a:off x="2495867" y="1030457"/>
            <a:ext cx="6975363" cy="5252714"/>
            <a:chOff x="1466131" y="764704"/>
            <a:chExt cx="6044605" cy="4551818"/>
          </a:xfrm>
        </p:grpSpPr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B349A1AA-7354-866E-5231-881F7ADAFE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5656" y="764704"/>
              <a:ext cx="6018899" cy="232089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2" name="Picture 3">
              <a:extLst>
                <a:ext uri="{FF2B5EF4-FFF2-40B4-BE49-F238E27FC236}">
                  <a16:creationId xmlns:a16="http://schemas.microsoft.com/office/drawing/2014/main" id="{75F0DD55-86E2-1018-7C77-788583E4EF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66131" y="3021335"/>
              <a:ext cx="6044605" cy="22951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172457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39545E-C79B-12FD-FA39-507B1BA6CA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각 삼각형 16">
            <a:extLst>
              <a:ext uri="{FF2B5EF4-FFF2-40B4-BE49-F238E27FC236}">
                <a16:creationId xmlns:a16="http://schemas.microsoft.com/office/drawing/2014/main" id="{9901DB78-264C-84CB-8864-C792FD209814}"/>
              </a:ext>
            </a:extLst>
          </p:cNvPr>
          <p:cNvSpPr/>
          <p:nvPr/>
        </p:nvSpPr>
        <p:spPr>
          <a:xfrm flipH="1">
            <a:off x="10626570" y="5335480"/>
            <a:ext cx="1565429" cy="1522520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평행 사변형 11">
            <a:extLst>
              <a:ext uri="{FF2B5EF4-FFF2-40B4-BE49-F238E27FC236}">
                <a16:creationId xmlns:a16="http://schemas.microsoft.com/office/drawing/2014/main" id="{F288129E-0D69-F6EA-02AA-9F36F8724D1F}"/>
              </a:ext>
            </a:extLst>
          </p:cNvPr>
          <p:cNvSpPr/>
          <p:nvPr/>
        </p:nvSpPr>
        <p:spPr>
          <a:xfrm>
            <a:off x="346229" y="0"/>
            <a:ext cx="11274641" cy="754603"/>
          </a:xfrm>
          <a:prstGeom prst="parallelogram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각 삼각형 12">
            <a:extLst>
              <a:ext uri="{FF2B5EF4-FFF2-40B4-BE49-F238E27FC236}">
                <a16:creationId xmlns:a16="http://schemas.microsoft.com/office/drawing/2014/main" id="{CC6C2B97-B0E2-47F2-23E7-6C5A2A00FB5C}"/>
              </a:ext>
            </a:extLst>
          </p:cNvPr>
          <p:cNvSpPr/>
          <p:nvPr/>
        </p:nvSpPr>
        <p:spPr>
          <a:xfrm flipV="1">
            <a:off x="11425560" y="-1"/>
            <a:ext cx="766439" cy="754603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74AC1947-7DA5-EB40-FB48-D06F31161173}"/>
              </a:ext>
            </a:extLst>
          </p:cNvPr>
          <p:cNvSpPr/>
          <p:nvPr/>
        </p:nvSpPr>
        <p:spPr>
          <a:xfrm>
            <a:off x="11260115" y="586896"/>
            <a:ext cx="425805" cy="425805"/>
          </a:xfrm>
          <a:prstGeom prst="diamond">
            <a:avLst/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8676856-5BE8-5241-CC36-DAA486CC2751}"/>
              </a:ext>
            </a:extLst>
          </p:cNvPr>
          <p:cNvSpPr/>
          <p:nvPr/>
        </p:nvSpPr>
        <p:spPr>
          <a:xfrm>
            <a:off x="0" y="0"/>
            <a:ext cx="1420427" cy="1030457"/>
          </a:xfrm>
          <a:custGeom>
            <a:avLst/>
            <a:gdLst>
              <a:gd name="connsiteX0" fmla="*/ 0 w 1420427"/>
              <a:gd name="connsiteY0" fmla="*/ 0 h 1029810"/>
              <a:gd name="connsiteX1" fmla="*/ 1420427 w 1420427"/>
              <a:gd name="connsiteY1" fmla="*/ 0 h 1029810"/>
              <a:gd name="connsiteX2" fmla="*/ 1420427 w 1420427"/>
              <a:gd name="connsiteY2" fmla="*/ 1029810 h 1029810"/>
              <a:gd name="connsiteX3" fmla="*/ 0 w 1420427"/>
              <a:gd name="connsiteY3" fmla="*/ 1029810 h 1029810"/>
              <a:gd name="connsiteX4" fmla="*/ 0 w 1420427"/>
              <a:gd name="connsiteY4" fmla="*/ 0 h 1029810"/>
              <a:gd name="connsiteX0" fmla="*/ 0 w 1420427"/>
              <a:gd name="connsiteY0" fmla="*/ 0 h 1029810"/>
              <a:gd name="connsiteX1" fmla="*/ 1420427 w 1420427"/>
              <a:gd name="connsiteY1" fmla="*/ 0 h 1029810"/>
              <a:gd name="connsiteX2" fmla="*/ 452761 w 1420427"/>
              <a:gd name="connsiteY2" fmla="*/ 1020932 h 1029810"/>
              <a:gd name="connsiteX3" fmla="*/ 0 w 1420427"/>
              <a:gd name="connsiteY3" fmla="*/ 1029810 h 1029810"/>
              <a:gd name="connsiteX4" fmla="*/ 0 w 1420427"/>
              <a:gd name="connsiteY4" fmla="*/ 0 h 1029810"/>
              <a:gd name="connsiteX0" fmla="*/ 0 w 1420427"/>
              <a:gd name="connsiteY0" fmla="*/ 0 h 1030457"/>
              <a:gd name="connsiteX1" fmla="*/ 1420427 w 1420427"/>
              <a:gd name="connsiteY1" fmla="*/ 0 h 1030457"/>
              <a:gd name="connsiteX2" fmla="*/ 445618 w 1420427"/>
              <a:gd name="connsiteY2" fmla="*/ 1030457 h 1030457"/>
              <a:gd name="connsiteX3" fmla="*/ 0 w 1420427"/>
              <a:gd name="connsiteY3" fmla="*/ 1029810 h 1030457"/>
              <a:gd name="connsiteX4" fmla="*/ 0 w 1420427"/>
              <a:gd name="connsiteY4" fmla="*/ 0 h 1030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0427" h="1030457">
                <a:moveTo>
                  <a:pt x="0" y="0"/>
                </a:moveTo>
                <a:lnTo>
                  <a:pt x="1420427" y="0"/>
                </a:lnTo>
                <a:lnTo>
                  <a:pt x="445618" y="1030457"/>
                </a:lnTo>
                <a:lnTo>
                  <a:pt x="0" y="1029810"/>
                </a:lnTo>
                <a:lnTo>
                  <a:pt x="0" y="0"/>
                </a:lnTo>
                <a:close/>
              </a:path>
            </a:pathLst>
          </a:cu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각 삼각형 14">
            <a:extLst>
              <a:ext uri="{FF2B5EF4-FFF2-40B4-BE49-F238E27FC236}">
                <a16:creationId xmlns:a16="http://schemas.microsoft.com/office/drawing/2014/main" id="{AF3F19B3-F559-3FE7-96B2-636423A92F88}"/>
              </a:ext>
            </a:extLst>
          </p:cNvPr>
          <p:cNvSpPr/>
          <p:nvPr/>
        </p:nvSpPr>
        <p:spPr>
          <a:xfrm flipV="1">
            <a:off x="0" y="-1"/>
            <a:ext cx="281179" cy="275209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각 삼각형 15">
            <a:extLst>
              <a:ext uri="{FF2B5EF4-FFF2-40B4-BE49-F238E27FC236}">
                <a16:creationId xmlns:a16="http://schemas.microsoft.com/office/drawing/2014/main" id="{34BE57FD-8576-ADFE-3AE7-4D565B54CA34}"/>
              </a:ext>
            </a:extLst>
          </p:cNvPr>
          <p:cNvSpPr/>
          <p:nvPr/>
        </p:nvSpPr>
        <p:spPr>
          <a:xfrm flipH="1">
            <a:off x="11721914" y="6400800"/>
            <a:ext cx="470085" cy="45720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평행 사변형 17">
            <a:extLst>
              <a:ext uri="{FF2B5EF4-FFF2-40B4-BE49-F238E27FC236}">
                <a16:creationId xmlns:a16="http://schemas.microsoft.com/office/drawing/2014/main" id="{BA069B02-4E40-CA63-FC0C-6B759885B329}"/>
              </a:ext>
            </a:extLst>
          </p:cNvPr>
          <p:cNvSpPr/>
          <p:nvPr/>
        </p:nvSpPr>
        <p:spPr>
          <a:xfrm>
            <a:off x="10347974" y="5708342"/>
            <a:ext cx="1299530" cy="1149658"/>
          </a:xfrm>
          <a:prstGeom prst="parallelogram">
            <a:avLst>
              <a:gd name="adj" fmla="val 99132"/>
            </a:avLst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평행 사변형 18">
            <a:extLst>
              <a:ext uri="{FF2B5EF4-FFF2-40B4-BE49-F238E27FC236}">
                <a16:creationId xmlns:a16="http://schemas.microsoft.com/office/drawing/2014/main" id="{F72E4861-A8B9-A238-FF3F-13BD8F1784EC}"/>
              </a:ext>
            </a:extLst>
          </p:cNvPr>
          <p:cNvSpPr/>
          <p:nvPr/>
        </p:nvSpPr>
        <p:spPr>
          <a:xfrm>
            <a:off x="1065320" y="0"/>
            <a:ext cx="586410" cy="443883"/>
          </a:xfrm>
          <a:prstGeom prst="parallelogram">
            <a:avLst>
              <a:gd name="adj" fmla="val 9913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평행 사변형 19">
            <a:extLst>
              <a:ext uri="{FF2B5EF4-FFF2-40B4-BE49-F238E27FC236}">
                <a16:creationId xmlns:a16="http://schemas.microsoft.com/office/drawing/2014/main" id="{5A50E2CD-2A6A-EC4E-425A-270BCFAE6EBE}"/>
              </a:ext>
            </a:extLst>
          </p:cNvPr>
          <p:cNvSpPr/>
          <p:nvPr/>
        </p:nvSpPr>
        <p:spPr>
          <a:xfrm>
            <a:off x="1" y="644788"/>
            <a:ext cx="489410" cy="488687"/>
          </a:xfrm>
          <a:custGeom>
            <a:avLst/>
            <a:gdLst>
              <a:gd name="connsiteX0" fmla="*/ 0 w 613235"/>
              <a:gd name="connsiteY0" fmla="*/ 488687 h 488687"/>
              <a:gd name="connsiteX1" fmla="*/ 484445 w 613235"/>
              <a:gd name="connsiteY1" fmla="*/ 0 h 488687"/>
              <a:gd name="connsiteX2" fmla="*/ 613235 w 613235"/>
              <a:gd name="connsiteY2" fmla="*/ 0 h 488687"/>
              <a:gd name="connsiteX3" fmla="*/ 128790 w 613235"/>
              <a:gd name="connsiteY3" fmla="*/ 488687 h 488687"/>
              <a:gd name="connsiteX4" fmla="*/ 0 w 613235"/>
              <a:gd name="connsiteY4" fmla="*/ 488687 h 488687"/>
              <a:gd name="connsiteX0" fmla="*/ 0 w 487029"/>
              <a:gd name="connsiteY0" fmla="*/ 360100 h 488687"/>
              <a:gd name="connsiteX1" fmla="*/ 358239 w 487029"/>
              <a:gd name="connsiteY1" fmla="*/ 0 h 488687"/>
              <a:gd name="connsiteX2" fmla="*/ 487029 w 487029"/>
              <a:gd name="connsiteY2" fmla="*/ 0 h 488687"/>
              <a:gd name="connsiteX3" fmla="*/ 2584 w 487029"/>
              <a:gd name="connsiteY3" fmla="*/ 488687 h 488687"/>
              <a:gd name="connsiteX4" fmla="*/ 0 w 487029"/>
              <a:gd name="connsiteY4" fmla="*/ 360100 h 488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7029" h="488687">
                <a:moveTo>
                  <a:pt x="0" y="360100"/>
                </a:moveTo>
                <a:lnTo>
                  <a:pt x="358239" y="0"/>
                </a:lnTo>
                <a:lnTo>
                  <a:pt x="487029" y="0"/>
                </a:lnTo>
                <a:lnTo>
                  <a:pt x="2584" y="488687"/>
                </a:lnTo>
                <a:cubicBezTo>
                  <a:pt x="1723" y="445825"/>
                  <a:pt x="861" y="402962"/>
                  <a:pt x="0" y="360100"/>
                </a:cubicBezTo>
                <a:close/>
              </a:path>
            </a:pathLst>
          </a:custGeom>
          <a:solidFill>
            <a:srgbClr val="B7EA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203B0F7-11A3-2410-3368-1FBD290900AA}"/>
              </a:ext>
            </a:extLst>
          </p:cNvPr>
          <p:cNvSpPr txBox="1"/>
          <p:nvPr/>
        </p:nvSpPr>
        <p:spPr>
          <a:xfrm>
            <a:off x="0" y="137603"/>
            <a:ext cx="9433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02</a:t>
            </a:r>
            <a:endParaRPr lang="ko-KR" altLang="en-US" sz="32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03FF06A-D018-2B68-0A04-3A1F34187B70}"/>
              </a:ext>
            </a:extLst>
          </p:cNvPr>
          <p:cNvSpPr txBox="1"/>
          <p:nvPr/>
        </p:nvSpPr>
        <p:spPr>
          <a:xfrm>
            <a:off x="1289585" y="200033"/>
            <a:ext cx="64694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좋은 변수 이름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ACCE1C9-0B50-FCD6-7A03-1A8074BAA2D4}"/>
              </a:ext>
            </a:extLst>
          </p:cNvPr>
          <p:cNvSpPr txBox="1"/>
          <p:nvPr/>
        </p:nvSpPr>
        <p:spPr>
          <a:xfrm>
            <a:off x="894471" y="1731628"/>
            <a:ext cx="10305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짧으면서도 그 </a:t>
            </a:r>
            <a:r>
              <a:rPr lang="ko-KR" altLang="en-US" dirty="0">
                <a:solidFill>
                  <a:srgbClr val="F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의미를 파악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할 수 있도록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만들어주는 것이 중요함</a:t>
            </a: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0119FDFB-5CF4-8D94-C46D-7E7B8785EB35}"/>
              </a:ext>
            </a:extLst>
          </p:cNvPr>
          <p:cNvSpPr/>
          <p:nvPr/>
        </p:nvSpPr>
        <p:spPr>
          <a:xfrm>
            <a:off x="639634" y="1249400"/>
            <a:ext cx="303724" cy="303724"/>
          </a:xfrm>
          <a:prstGeom prst="diamond">
            <a:avLst/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132665-32DC-9F5E-46EB-AC1DCE4DEB54}"/>
              </a:ext>
            </a:extLst>
          </p:cNvPr>
          <p:cNvSpPr txBox="1"/>
          <p:nvPr/>
        </p:nvSpPr>
        <p:spPr>
          <a:xfrm>
            <a:off x="943357" y="1170429"/>
            <a:ext cx="62386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좋은 변수 이름이란</a:t>
            </a:r>
            <a:r>
              <a:rPr lang="en-US" altLang="ko-KR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?</a:t>
            </a:r>
            <a:endParaRPr lang="ko-KR" altLang="en-US" sz="2400" dirty="0">
              <a:solidFill>
                <a:srgbClr val="51B8B0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90222CF-21D9-E990-B941-D28417BEF0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706" y="6522064"/>
            <a:ext cx="1299531" cy="21467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BD9B365-F14B-CA4C-2D5C-61D8AD13AE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6598" y="2878917"/>
            <a:ext cx="8598803" cy="1256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1635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E63752-7C92-AA07-F24F-2C8AEF5F47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45C1F678-0675-F84E-5804-B14DB2270B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4616" y="1843484"/>
            <a:ext cx="6822767" cy="31710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직각 삼각형 16">
            <a:extLst>
              <a:ext uri="{FF2B5EF4-FFF2-40B4-BE49-F238E27FC236}">
                <a16:creationId xmlns:a16="http://schemas.microsoft.com/office/drawing/2014/main" id="{479610E0-44BD-A31D-F59A-CDB83345F96C}"/>
              </a:ext>
            </a:extLst>
          </p:cNvPr>
          <p:cNvSpPr/>
          <p:nvPr/>
        </p:nvSpPr>
        <p:spPr>
          <a:xfrm flipH="1">
            <a:off x="10626570" y="5335480"/>
            <a:ext cx="1565429" cy="1522520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평행 사변형 11">
            <a:extLst>
              <a:ext uri="{FF2B5EF4-FFF2-40B4-BE49-F238E27FC236}">
                <a16:creationId xmlns:a16="http://schemas.microsoft.com/office/drawing/2014/main" id="{6EA95C82-3077-999D-96AC-0009ED55C691}"/>
              </a:ext>
            </a:extLst>
          </p:cNvPr>
          <p:cNvSpPr/>
          <p:nvPr/>
        </p:nvSpPr>
        <p:spPr>
          <a:xfrm>
            <a:off x="346229" y="0"/>
            <a:ext cx="11274641" cy="754603"/>
          </a:xfrm>
          <a:prstGeom prst="parallelogram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각 삼각형 12">
            <a:extLst>
              <a:ext uri="{FF2B5EF4-FFF2-40B4-BE49-F238E27FC236}">
                <a16:creationId xmlns:a16="http://schemas.microsoft.com/office/drawing/2014/main" id="{AB764CA6-A5BC-D026-DE9E-156F769E4700}"/>
              </a:ext>
            </a:extLst>
          </p:cNvPr>
          <p:cNvSpPr/>
          <p:nvPr/>
        </p:nvSpPr>
        <p:spPr>
          <a:xfrm flipV="1">
            <a:off x="11425560" y="-1"/>
            <a:ext cx="766439" cy="754603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C97860F8-B811-9FB2-304F-EF933DBD0025}"/>
              </a:ext>
            </a:extLst>
          </p:cNvPr>
          <p:cNvSpPr/>
          <p:nvPr/>
        </p:nvSpPr>
        <p:spPr>
          <a:xfrm>
            <a:off x="11260115" y="586896"/>
            <a:ext cx="425805" cy="425805"/>
          </a:xfrm>
          <a:prstGeom prst="diamond">
            <a:avLst/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3BB9BB4-4095-973F-D1CB-740811FD4C05}"/>
              </a:ext>
            </a:extLst>
          </p:cNvPr>
          <p:cNvSpPr/>
          <p:nvPr/>
        </p:nvSpPr>
        <p:spPr>
          <a:xfrm>
            <a:off x="0" y="0"/>
            <a:ext cx="1420427" cy="1030457"/>
          </a:xfrm>
          <a:custGeom>
            <a:avLst/>
            <a:gdLst>
              <a:gd name="connsiteX0" fmla="*/ 0 w 1420427"/>
              <a:gd name="connsiteY0" fmla="*/ 0 h 1029810"/>
              <a:gd name="connsiteX1" fmla="*/ 1420427 w 1420427"/>
              <a:gd name="connsiteY1" fmla="*/ 0 h 1029810"/>
              <a:gd name="connsiteX2" fmla="*/ 1420427 w 1420427"/>
              <a:gd name="connsiteY2" fmla="*/ 1029810 h 1029810"/>
              <a:gd name="connsiteX3" fmla="*/ 0 w 1420427"/>
              <a:gd name="connsiteY3" fmla="*/ 1029810 h 1029810"/>
              <a:gd name="connsiteX4" fmla="*/ 0 w 1420427"/>
              <a:gd name="connsiteY4" fmla="*/ 0 h 1029810"/>
              <a:gd name="connsiteX0" fmla="*/ 0 w 1420427"/>
              <a:gd name="connsiteY0" fmla="*/ 0 h 1029810"/>
              <a:gd name="connsiteX1" fmla="*/ 1420427 w 1420427"/>
              <a:gd name="connsiteY1" fmla="*/ 0 h 1029810"/>
              <a:gd name="connsiteX2" fmla="*/ 452761 w 1420427"/>
              <a:gd name="connsiteY2" fmla="*/ 1020932 h 1029810"/>
              <a:gd name="connsiteX3" fmla="*/ 0 w 1420427"/>
              <a:gd name="connsiteY3" fmla="*/ 1029810 h 1029810"/>
              <a:gd name="connsiteX4" fmla="*/ 0 w 1420427"/>
              <a:gd name="connsiteY4" fmla="*/ 0 h 1029810"/>
              <a:gd name="connsiteX0" fmla="*/ 0 w 1420427"/>
              <a:gd name="connsiteY0" fmla="*/ 0 h 1030457"/>
              <a:gd name="connsiteX1" fmla="*/ 1420427 w 1420427"/>
              <a:gd name="connsiteY1" fmla="*/ 0 h 1030457"/>
              <a:gd name="connsiteX2" fmla="*/ 445618 w 1420427"/>
              <a:gd name="connsiteY2" fmla="*/ 1030457 h 1030457"/>
              <a:gd name="connsiteX3" fmla="*/ 0 w 1420427"/>
              <a:gd name="connsiteY3" fmla="*/ 1029810 h 1030457"/>
              <a:gd name="connsiteX4" fmla="*/ 0 w 1420427"/>
              <a:gd name="connsiteY4" fmla="*/ 0 h 1030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0427" h="1030457">
                <a:moveTo>
                  <a:pt x="0" y="0"/>
                </a:moveTo>
                <a:lnTo>
                  <a:pt x="1420427" y="0"/>
                </a:lnTo>
                <a:lnTo>
                  <a:pt x="445618" y="1030457"/>
                </a:lnTo>
                <a:lnTo>
                  <a:pt x="0" y="1029810"/>
                </a:lnTo>
                <a:lnTo>
                  <a:pt x="0" y="0"/>
                </a:lnTo>
                <a:close/>
              </a:path>
            </a:pathLst>
          </a:cu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각 삼각형 14">
            <a:extLst>
              <a:ext uri="{FF2B5EF4-FFF2-40B4-BE49-F238E27FC236}">
                <a16:creationId xmlns:a16="http://schemas.microsoft.com/office/drawing/2014/main" id="{04976C39-D009-162E-6B5B-5A0E6949EAFC}"/>
              </a:ext>
            </a:extLst>
          </p:cNvPr>
          <p:cNvSpPr/>
          <p:nvPr/>
        </p:nvSpPr>
        <p:spPr>
          <a:xfrm flipV="1">
            <a:off x="0" y="-1"/>
            <a:ext cx="281179" cy="275209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각 삼각형 15">
            <a:extLst>
              <a:ext uri="{FF2B5EF4-FFF2-40B4-BE49-F238E27FC236}">
                <a16:creationId xmlns:a16="http://schemas.microsoft.com/office/drawing/2014/main" id="{366FC2D5-EE2C-E4BF-62A5-4FDF45C47FE2}"/>
              </a:ext>
            </a:extLst>
          </p:cNvPr>
          <p:cNvSpPr/>
          <p:nvPr/>
        </p:nvSpPr>
        <p:spPr>
          <a:xfrm flipH="1">
            <a:off x="11721914" y="6400800"/>
            <a:ext cx="470085" cy="45720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평행 사변형 17">
            <a:extLst>
              <a:ext uri="{FF2B5EF4-FFF2-40B4-BE49-F238E27FC236}">
                <a16:creationId xmlns:a16="http://schemas.microsoft.com/office/drawing/2014/main" id="{711DEEEB-6C75-F4B6-9227-9315FFA6819A}"/>
              </a:ext>
            </a:extLst>
          </p:cNvPr>
          <p:cNvSpPr/>
          <p:nvPr/>
        </p:nvSpPr>
        <p:spPr>
          <a:xfrm>
            <a:off x="10347974" y="5708342"/>
            <a:ext cx="1299530" cy="1149658"/>
          </a:xfrm>
          <a:prstGeom prst="parallelogram">
            <a:avLst>
              <a:gd name="adj" fmla="val 99132"/>
            </a:avLst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평행 사변형 18">
            <a:extLst>
              <a:ext uri="{FF2B5EF4-FFF2-40B4-BE49-F238E27FC236}">
                <a16:creationId xmlns:a16="http://schemas.microsoft.com/office/drawing/2014/main" id="{6652CAAF-DA03-7BA4-2968-1CB2CB532F9F}"/>
              </a:ext>
            </a:extLst>
          </p:cNvPr>
          <p:cNvSpPr/>
          <p:nvPr/>
        </p:nvSpPr>
        <p:spPr>
          <a:xfrm>
            <a:off x="1065320" y="0"/>
            <a:ext cx="586410" cy="443883"/>
          </a:xfrm>
          <a:prstGeom prst="parallelogram">
            <a:avLst>
              <a:gd name="adj" fmla="val 9913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평행 사변형 19">
            <a:extLst>
              <a:ext uri="{FF2B5EF4-FFF2-40B4-BE49-F238E27FC236}">
                <a16:creationId xmlns:a16="http://schemas.microsoft.com/office/drawing/2014/main" id="{FE60952F-366A-DEAA-B27B-8160E1D2F036}"/>
              </a:ext>
            </a:extLst>
          </p:cNvPr>
          <p:cNvSpPr/>
          <p:nvPr/>
        </p:nvSpPr>
        <p:spPr>
          <a:xfrm>
            <a:off x="1" y="644788"/>
            <a:ext cx="489410" cy="488687"/>
          </a:xfrm>
          <a:custGeom>
            <a:avLst/>
            <a:gdLst>
              <a:gd name="connsiteX0" fmla="*/ 0 w 613235"/>
              <a:gd name="connsiteY0" fmla="*/ 488687 h 488687"/>
              <a:gd name="connsiteX1" fmla="*/ 484445 w 613235"/>
              <a:gd name="connsiteY1" fmla="*/ 0 h 488687"/>
              <a:gd name="connsiteX2" fmla="*/ 613235 w 613235"/>
              <a:gd name="connsiteY2" fmla="*/ 0 h 488687"/>
              <a:gd name="connsiteX3" fmla="*/ 128790 w 613235"/>
              <a:gd name="connsiteY3" fmla="*/ 488687 h 488687"/>
              <a:gd name="connsiteX4" fmla="*/ 0 w 613235"/>
              <a:gd name="connsiteY4" fmla="*/ 488687 h 488687"/>
              <a:gd name="connsiteX0" fmla="*/ 0 w 487029"/>
              <a:gd name="connsiteY0" fmla="*/ 360100 h 488687"/>
              <a:gd name="connsiteX1" fmla="*/ 358239 w 487029"/>
              <a:gd name="connsiteY1" fmla="*/ 0 h 488687"/>
              <a:gd name="connsiteX2" fmla="*/ 487029 w 487029"/>
              <a:gd name="connsiteY2" fmla="*/ 0 h 488687"/>
              <a:gd name="connsiteX3" fmla="*/ 2584 w 487029"/>
              <a:gd name="connsiteY3" fmla="*/ 488687 h 488687"/>
              <a:gd name="connsiteX4" fmla="*/ 0 w 487029"/>
              <a:gd name="connsiteY4" fmla="*/ 360100 h 488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7029" h="488687">
                <a:moveTo>
                  <a:pt x="0" y="360100"/>
                </a:moveTo>
                <a:lnTo>
                  <a:pt x="358239" y="0"/>
                </a:lnTo>
                <a:lnTo>
                  <a:pt x="487029" y="0"/>
                </a:lnTo>
                <a:lnTo>
                  <a:pt x="2584" y="488687"/>
                </a:lnTo>
                <a:cubicBezTo>
                  <a:pt x="1723" y="445825"/>
                  <a:pt x="861" y="402962"/>
                  <a:pt x="0" y="360100"/>
                </a:cubicBezTo>
                <a:close/>
              </a:path>
            </a:pathLst>
          </a:custGeom>
          <a:solidFill>
            <a:srgbClr val="B7EA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7A6C05-303B-8372-F61D-3205D85F525A}"/>
              </a:ext>
            </a:extLst>
          </p:cNvPr>
          <p:cNvSpPr txBox="1"/>
          <p:nvPr/>
        </p:nvSpPr>
        <p:spPr>
          <a:xfrm>
            <a:off x="0" y="137603"/>
            <a:ext cx="9433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02</a:t>
            </a:r>
            <a:endParaRPr lang="ko-KR" altLang="en-US" sz="32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7508D3-B633-F73A-D904-0BC0D56647A8}"/>
              </a:ext>
            </a:extLst>
          </p:cNvPr>
          <p:cNvSpPr txBox="1"/>
          <p:nvPr/>
        </p:nvSpPr>
        <p:spPr>
          <a:xfrm>
            <a:off x="1289586" y="200033"/>
            <a:ext cx="52266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확인 문제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90067A4-E6FB-19DE-E8C5-F794213D15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706" y="6522064"/>
            <a:ext cx="1299531" cy="214672"/>
          </a:xfrm>
          <a:prstGeom prst="rect">
            <a:avLst/>
          </a:prstGeom>
        </p:spPr>
      </p:pic>
      <p:sp>
        <p:nvSpPr>
          <p:cNvPr id="11" name="모서리가 둥근 직사각형 6">
            <a:extLst>
              <a:ext uri="{FF2B5EF4-FFF2-40B4-BE49-F238E27FC236}">
                <a16:creationId xmlns:a16="http://schemas.microsoft.com/office/drawing/2014/main" id="{B6C705D2-54A2-E07E-1515-4AD234A5F7A9}"/>
              </a:ext>
            </a:extLst>
          </p:cNvPr>
          <p:cNvSpPr/>
          <p:nvPr/>
        </p:nvSpPr>
        <p:spPr>
          <a:xfrm>
            <a:off x="2925668" y="4434603"/>
            <a:ext cx="977230" cy="360040"/>
          </a:xfrm>
          <a:prstGeom prst="roundRect">
            <a:avLst/>
          </a:prstGeom>
          <a:solidFill>
            <a:srgbClr val="81DAD6"/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Click!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655968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E2CD4D-2800-2A45-C3AD-0D5D3B329E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잘린 대각선 방향 모서리 4">
            <a:extLst>
              <a:ext uri="{FF2B5EF4-FFF2-40B4-BE49-F238E27FC236}">
                <a16:creationId xmlns:a16="http://schemas.microsoft.com/office/drawing/2014/main" id="{A5912134-8679-68AA-E771-269B9683F5F7}"/>
              </a:ext>
            </a:extLst>
          </p:cNvPr>
          <p:cNvSpPr/>
          <p:nvPr/>
        </p:nvSpPr>
        <p:spPr>
          <a:xfrm>
            <a:off x="8990679" y="0"/>
            <a:ext cx="3201320" cy="2512381"/>
          </a:xfrm>
          <a:custGeom>
            <a:avLst/>
            <a:gdLst>
              <a:gd name="connsiteX0" fmla="*/ 0 w 7344792"/>
              <a:gd name="connsiteY0" fmla="*/ 0 h 6858000"/>
              <a:gd name="connsiteX1" fmla="*/ 4985503 w 7344792"/>
              <a:gd name="connsiteY1" fmla="*/ 0 h 6858000"/>
              <a:gd name="connsiteX2" fmla="*/ 7344792 w 7344792"/>
              <a:gd name="connsiteY2" fmla="*/ 2359289 h 6858000"/>
              <a:gd name="connsiteX3" fmla="*/ 7344792 w 7344792"/>
              <a:gd name="connsiteY3" fmla="*/ 6858000 h 6858000"/>
              <a:gd name="connsiteX4" fmla="*/ 7344792 w 7344792"/>
              <a:gd name="connsiteY4" fmla="*/ 6858000 h 6858000"/>
              <a:gd name="connsiteX5" fmla="*/ 2359289 w 7344792"/>
              <a:gd name="connsiteY5" fmla="*/ 6858000 h 6858000"/>
              <a:gd name="connsiteX6" fmla="*/ 0 w 7344792"/>
              <a:gd name="connsiteY6" fmla="*/ 4498711 h 6858000"/>
              <a:gd name="connsiteX7" fmla="*/ 0 w 7344792"/>
              <a:gd name="connsiteY7" fmla="*/ 0 h 6858000"/>
              <a:gd name="connsiteX0" fmla="*/ 0 w 7344792"/>
              <a:gd name="connsiteY0" fmla="*/ 0 h 6858000"/>
              <a:gd name="connsiteX1" fmla="*/ 4985503 w 7344792"/>
              <a:gd name="connsiteY1" fmla="*/ 0 h 6858000"/>
              <a:gd name="connsiteX2" fmla="*/ 7344792 w 7344792"/>
              <a:gd name="connsiteY2" fmla="*/ 2359289 h 6858000"/>
              <a:gd name="connsiteX3" fmla="*/ 7344792 w 7344792"/>
              <a:gd name="connsiteY3" fmla="*/ 6858000 h 6858000"/>
              <a:gd name="connsiteX4" fmla="*/ 7344792 w 7344792"/>
              <a:gd name="connsiteY4" fmla="*/ 6858000 h 6858000"/>
              <a:gd name="connsiteX5" fmla="*/ 2359289 w 7344792"/>
              <a:gd name="connsiteY5" fmla="*/ 6858000 h 6858000"/>
              <a:gd name="connsiteX6" fmla="*/ 1402672 w 7344792"/>
              <a:gd name="connsiteY6" fmla="*/ 5484132 h 6858000"/>
              <a:gd name="connsiteX7" fmla="*/ 0 w 7344792"/>
              <a:gd name="connsiteY7" fmla="*/ 0 h 6858000"/>
              <a:gd name="connsiteX0" fmla="*/ 0 w 7344792"/>
              <a:gd name="connsiteY0" fmla="*/ 0 h 6858000"/>
              <a:gd name="connsiteX1" fmla="*/ 4985503 w 7344792"/>
              <a:gd name="connsiteY1" fmla="*/ 0 h 6858000"/>
              <a:gd name="connsiteX2" fmla="*/ 7344792 w 7344792"/>
              <a:gd name="connsiteY2" fmla="*/ 2359289 h 6858000"/>
              <a:gd name="connsiteX3" fmla="*/ 7344792 w 7344792"/>
              <a:gd name="connsiteY3" fmla="*/ 6858000 h 6858000"/>
              <a:gd name="connsiteX4" fmla="*/ 7344792 w 7344792"/>
              <a:gd name="connsiteY4" fmla="*/ 6858000 h 6858000"/>
              <a:gd name="connsiteX5" fmla="*/ 5040345 w 7344792"/>
              <a:gd name="connsiteY5" fmla="*/ 6858000 h 6858000"/>
              <a:gd name="connsiteX6" fmla="*/ 1402672 w 7344792"/>
              <a:gd name="connsiteY6" fmla="*/ 5484132 h 6858000"/>
              <a:gd name="connsiteX7" fmla="*/ 0 w 7344792"/>
              <a:gd name="connsiteY7" fmla="*/ 0 h 6858000"/>
              <a:gd name="connsiteX0" fmla="*/ 0 w 7344792"/>
              <a:gd name="connsiteY0" fmla="*/ 0 h 6858000"/>
              <a:gd name="connsiteX1" fmla="*/ 4985503 w 7344792"/>
              <a:gd name="connsiteY1" fmla="*/ 0 h 6858000"/>
              <a:gd name="connsiteX2" fmla="*/ 7344792 w 7344792"/>
              <a:gd name="connsiteY2" fmla="*/ 2359289 h 6858000"/>
              <a:gd name="connsiteX3" fmla="*/ 7344792 w 7344792"/>
              <a:gd name="connsiteY3" fmla="*/ 6858000 h 6858000"/>
              <a:gd name="connsiteX4" fmla="*/ 7344792 w 7344792"/>
              <a:gd name="connsiteY4" fmla="*/ 6858000 h 6858000"/>
              <a:gd name="connsiteX5" fmla="*/ 5040345 w 7344792"/>
              <a:gd name="connsiteY5" fmla="*/ 6858000 h 6858000"/>
              <a:gd name="connsiteX6" fmla="*/ 3009530 w 7344792"/>
              <a:gd name="connsiteY6" fmla="*/ 4294525 h 6858000"/>
              <a:gd name="connsiteX7" fmla="*/ 0 w 7344792"/>
              <a:gd name="connsiteY7" fmla="*/ 0 h 6858000"/>
              <a:gd name="connsiteX0" fmla="*/ 0 w 7344792"/>
              <a:gd name="connsiteY0" fmla="*/ 0 h 6858000"/>
              <a:gd name="connsiteX1" fmla="*/ 4985503 w 7344792"/>
              <a:gd name="connsiteY1" fmla="*/ 0 h 6858000"/>
              <a:gd name="connsiteX2" fmla="*/ 7344792 w 7344792"/>
              <a:gd name="connsiteY2" fmla="*/ 2359289 h 6858000"/>
              <a:gd name="connsiteX3" fmla="*/ 7344792 w 7344792"/>
              <a:gd name="connsiteY3" fmla="*/ 6858000 h 6858000"/>
              <a:gd name="connsiteX4" fmla="*/ 7344792 w 7344792"/>
              <a:gd name="connsiteY4" fmla="*/ 6858000 h 6858000"/>
              <a:gd name="connsiteX5" fmla="*/ 5040345 w 7344792"/>
              <a:gd name="connsiteY5" fmla="*/ 6858000 h 6858000"/>
              <a:gd name="connsiteX6" fmla="*/ 2778710 w 7344792"/>
              <a:gd name="connsiteY6" fmla="*/ 3770742 h 6858000"/>
              <a:gd name="connsiteX7" fmla="*/ 0 w 7344792"/>
              <a:gd name="connsiteY7" fmla="*/ 0 h 6858000"/>
              <a:gd name="connsiteX0" fmla="*/ 0 w 7344792"/>
              <a:gd name="connsiteY0" fmla="*/ 0 h 6858000"/>
              <a:gd name="connsiteX1" fmla="*/ 5940600 w 7344792"/>
              <a:gd name="connsiteY1" fmla="*/ 0 h 6858000"/>
              <a:gd name="connsiteX2" fmla="*/ 7344792 w 7344792"/>
              <a:gd name="connsiteY2" fmla="*/ 2359289 h 6858000"/>
              <a:gd name="connsiteX3" fmla="*/ 7344792 w 7344792"/>
              <a:gd name="connsiteY3" fmla="*/ 6858000 h 6858000"/>
              <a:gd name="connsiteX4" fmla="*/ 7344792 w 7344792"/>
              <a:gd name="connsiteY4" fmla="*/ 6858000 h 6858000"/>
              <a:gd name="connsiteX5" fmla="*/ 5040345 w 7344792"/>
              <a:gd name="connsiteY5" fmla="*/ 6858000 h 6858000"/>
              <a:gd name="connsiteX6" fmla="*/ 2778710 w 7344792"/>
              <a:gd name="connsiteY6" fmla="*/ 3770742 h 6858000"/>
              <a:gd name="connsiteX7" fmla="*/ 0 w 7344792"/>
              <a:gd name="connsiteY7" fmla="*/ 0 h 6858000"/>
              <a:gd name="connsiteX0" fmla="*/ 0 w 7344792"/>
              <a:gd name="connsiteY0" fmla="*/ 0 h 6858000"/>
              <a:gd name="connsiteX1" fmla="*/ 5940600 w 7344792"/>
              <a:gd name="connsiteY1" fmla="*/ 0 h 6858000"/>
              <a:gd name="connsiteX2" fmla="*/ 7344792 w 7344792"/>
              <a:gd name="connsiteY2" fmla="*/ 1853261 h 6858000"/>
              <a:gd name="connsiteX3" fmla="*/ 7344792 w 7344792"/>
              <a:gd name="connsiteY3" fmla="*/ 6858000 h 6858000"/>
              <a:gd name="connsiteX4" fmla="*/ 7344792 w 7344792"/>
              <a:gd name="connsiteY4" fmla="*/ 6858000 h 6858000"/>
              <a:gd name="connsiteX5" fmla="*/ 5040345 w 7344792"/>
              <a:gd name="connsiteY5" fmla="*/ 6858000 h 6858000"/>
              <a:gd name="connsiteX6" fmla="*/ 2778710 w 7344792"/>
              <a:gd name="connsiteY6" fmla="*/ 3770742 h 6858000"/>
              <a:gd name="connsiteX7" fmla="*/ 0 w 7344792"/>
              <a:gd name="connsiteY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344792" h="6858000">
                <a:moveTo>
                  <a:pt x="0" y="0"/>
                </a:moveTo>
                <a:lnTo>
                  <a:pt x="5940600" y="0"/>
                </a:lnTo>
                <a:lnTo>
                  <a:pt x="7344792" y="1853261"/>
                </a:lnTo>
                <a:lnTo>
                  <a:pt x="7344792" y="6858000"/>
                </a:lnTo>
                <a:lnTo>
                  <a:pt x="7344792" y="6858000"/>
                </a:lnTo>
                <a:lnTo>
                  <a:pt x="5040345" y="6858000"/>
                </a:lnTo>
                <a:lnTo>
                  <a:pt x="2778710" y="3770742"/>
                </a:lnTo>
                <a:lnTo>
                  <a:pt x="0" y="0"/>
                </a:lnTo>
                <a:close/>
              </a:path>
            </a:pathLst>
          </a:cu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평행 사변형 20">
            <a:extLst>
              <a:ext uri="{FF2B5EF4-FFF2-40B4-BE49-F238E27FC236}">
                <a16:creationId xmlns:a16="http://schemas.microsoft.com/office/drawing/2014/main" id="{53A3263D-2CF0-758B-1126-F278913E67A7}"/>
              </a:ext>
            </a:extLst>
          </p:cNvPr>
          <p:cNvSpPr/>
          <p:nvPr/>
        </p:nvSpPr>
        <p:spPr>
          <a:xfrm flipH="1">
            <a:off x="8504807" y="0"/>
            <a:ext cx="1207363" cy="1038687"/>
          </a:xfrm>
          <a:prstGeom prst="parallelogram">
            <a:avLst>
              <a:gd name="adj" fmla="val 92486"/>
            </a:avLst>
          </a:prstGeom>
          <a:solidFill>
            <a:srgbClr val="B5E6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평행 사변형 21">
            <a:extLst>
              <a:ext uri="{FF2B5EF4-FFF2-40B4-BE49-F238E27FC236}">
                <a16:creationId xmlns:a16="http://schemas.microsoft.com/office/drawing/2014/main" id="{DF1A4ABC-0C82-591E-2417-156EF0768D98}"/>
              </a:ext>
            </a:extLst>
          </p:cNvPr>
          <p:cNvSpPr/>
          <p:nvPr/>
        </p:nvSpPr>
        <p:spPr>
          <a:xfrm flipH="1">
            <a:off x="550416" y="4012707"/>
            <a:ext cx="2900778" cy="2852952"/>
          </a:xfrm>
          <a:prstGeom prst="parallelogram">
            <a:avLst>
              <a:gd name="adj" fmla="val 92486"/>
            </a:avLst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D3133128-3891-8349-9323-7573AFE6F2E9}"/>
              </a:ext>
            </a:extLst>
          </p:cNvPr>
          <p:cNvSpPr/>
          <p:nvPr/>
        </p:nvSpPr>
        <p:spPr>
          <a:xfrm>
            <a:off x="1" y="3598215"/>
            <a:ext cx="2974018" cy="3259785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각 삼각형 24">
            <a:extLst>
              <a:ext uri="{FF2B5EF4-FFF2-40B4-BE49-F238E27FC236}">
                <a16:creationId xmlns:a16="http://schemas.microsoft.com/office/drawing/2014/main" id="{E82594B4-F3D0-0885-3B7A-4ECC22640BA2}"/>
              </a:ext>
            </a:extLst>
          </p:cNvPr>
          <p:cNvSpPr/>
          <p:nvPr/>
        </p:nvSpPr>
        <p:spPr>
          <a:xfrm>
            <a:off x="-1" y="6077527"/>
            <a:ext cx="760522" cy="780473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E72107FC-F6C7-7652-037E-93A22F3B909E}"/>
              </a:ext>
            </a:extLst>
          </p:cNvPr>
          <p:cNvSpPr/>
          <p:nvPr/>
        </p:nvSpPr>
        <p:spPr>
          <a:xfrm>
            <a:off x="949036" y="1172860"/>
            <a:ext cx="1271258" cy="1271258"/>
          </a:xfrm>
          <a:prstGeom prst="diamond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다이아몬드 26">
            <a:extLst>
              <a:ext uri="{FF2B5EF4-FFF2-40B4-BE49-F238E27FC236}">
                <a16:creationId xmlns:a16="http://schemas.microsoft.com/office/drawing/2014/main" id="{10FB7C8C-F575-B175-99F0-CEC53DF753A6}"/>
              </a:ext>
            </a:extLst>
          </p:cNvPr>
          <p:cNvSpPr/>
          <p:nvPr/>
        </p:nvSpPr>
        <p:spPr>
          <a:xfrm>
            <a:off x="1584665" y="1171641"/>
            <a:ext cx="650848" cy="650848"/>
          </a:xfrm>
          <a:prstGeom prst="diamond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B6191E6-5392-18F3-ADC1-03333944E6E4}"/>
              </a:ext>
            </a:extLst>
          </p:cNvPr>
          <p:cNvSpPr txBox="1"/>
          <p:nvPr/>
        </p:nvSpPr>
        <p:spPr>
          <a:xfrm>
            <a:off x="1910089" y="1142909"/>
            <a:ext cx="37272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51B8B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CONTENTS</a:t>
            </a:r>
            <a:endParaRPr lang="ko-KR" altLang="en-US" sz="4000" dirty="0">
              <a:solidFill>
                <a:srgbClr val="51B8B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6" name="다이아몬드 5">
            <a:extLst>
              <a:ext uri="{FF2B5EF4-FFF2-40B4-BE49-F238E27FC236}">
                <a16:creationId xmlns:a16="http://schemas.microsoft.com/office/drawing/2014/main" id="{1BA3B8D3-C39D-DC66-A063-01A3AA4BF2AC}"/>
              </a:ext>
            </a:extLst>
          </p:cNvPr>
          <p:cNvSpPr/>
          <p:nvPr/>
        </p:nvSpPr>
        <p:spPr>
          <a:xfrm>
            <a:off x="2000279" y="2586988"/>
            <a:ext cx="271622" cy="271622"/>
          </a:xfrm>
          <a:prstGeom prst="diamond">
            <a:avLst/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EB331082-ED62-41E0-0526-ED86E534AEE4}"/>
              </a:ext>
            </a:extLst>
          </p:cNvPr>
          <p:cNvSpPr/>
          <p:nvPr/>
        </p:nvSpPr>
        <p:spPr>
          <a:xfrm flipH="1">
            <a:off x="5415378" y="0"/>
            <a:ext cx="6776621" cy="6858000"/>
          </a:xfrm>
          <a:prstGeom prst="rtTriangl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88F318-C09E-8D9F-7DE9-4C87E36CC7E0}"/>
              </a:ext>
            </a:extLst>
          </p:cNvPr>
          <p:cNvSpPr txBox="1"/>
          <p:nvPr/>
        </p:nvSpPr>
        <p:spPr>
          <a:xfrm>
            <a:off x="2271901" y="2487771"/>
            <a:ext cx="3986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51B8B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변수란</a:t>
            </a:r>
            <a:r>
              <a:rPr lang="en-US" altLang="ko-KR" sz="2400" dirty="0">
                <a:solidFill>
                  <a:srgbClr val="51B8B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?</a:t>
            </a:r>
            <a:endParaRPr lang="ko-KR" altLang="en-US" sz="2400" dirty="0">
              <a:solidFill>
                <a:srgbClr val="51B8B0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8" name="다이아몬드 7">
            <a:extLst>
              <a:ext uri="{FF2B5EF4-FFF2-40B4-BE49-F238E27FC236}">
                <a16:creationId xmlns:a16="http://schemas.microsoft.com/office/drawing/2014/main" id="{EB0E6E9E-1377-C47C-4DC5-3F68055621DB}"/>
              </a:ext>
            </a:extLst>
          </p:cNvPr>
          <p:cNvSpPr/>
          <p:nvPr/>
        </p:nvSpPr>
        <p:spPr>
          <a:xfrm>
            <a:off x="2000279" y="3139479"/>
            <a:ext cx="271622" cy="271622"/>
          </a:xfrm>
          <a:prstGeom prst="diamond">
            <a:avLst/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B8CE82-E9F8-4FCC-27EB-0F3A9073B932}"/>
              </a:ext>
            </a:extLst>
          </p:cNvPr>
          <p:cNvSpPr txBox="1"/>
          <p:nvPr/>
        </p:nvSpPr>
        <p:spPr>
          <a:xfrm>
            <a:off x="2280779" y="3053864"/>
            <a:ext cx="3986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51B8B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변수 이름 짓기</a:t>
            </a:r>
          </a:p>
        </p:txBody>
      </p: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86AC978F-456E-4182-BBB3-F4D3A7FDDC30}"/>
              </a:ext>
            </a:extLst>
          </p:cNvPr>
          <p:cNvSpPr/>
          <p:nvPr/>
        </p:nvSpPr>
        <p:spPr>
          <a:xfrm>
            <a:off x="2000279" y="3705572"/>
            <a:ext cx="271622" cy="271622"/>
          </a:xfrm>
          <a:prstGeom prst="diamond">
            <a:avLst/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F21487-70ED-40C1-3F31-64248F84D345}"/>
              </a:ext>
            </a:extLst>
          </p:cNvPr>
          <p:cNvSpPr txBox="1"/>
          <p:nvPr/>
        </p:nvSpPr>
        <p:spPr>
          <a:xfrm>
            <a:off x="2280779" y="3619957"/>
            <a:ext cx="3986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51B8B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값을 입력 받는 </a:t>
            </a:r>
            <a:r>
              <a:rPr lang="en-US" altLang="ko-KR" sz="2400" dirty="0">
                <a:solidFill>
                  <a:srgbClr val="51B8B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input() </a:t>
            </a:r>
            <a:r>
              <a:rPr lang="ko-KR" altLang="en-US" sz="2400" dirty="0">
                <a:solidFill>
                  <a:srgbClr val="51B8B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함수</a:t>
            </a:r>
          </a:p>
        </p:txBody>
      </p:sp>
      <p:sp>
        <p:nvSpPr>
          <p:cNvPr id="11" name="다이아몬드 10">
            <a:extLst>
              <a:ext uri="{FF2B5EF4-FFF2-40B4-BE49-F238E27FC236}">
                <a16:creationId xmlns:a16="http://schemas.microsoft.com/office/drawing/2014/main" id="{9C9891FC-BB36-23C8-3F03-13A85E979039}"/>
              </a:ext>
            </a:extLst>
          </p:cNvPr>
          <p:cNvSpPr/>
          <p:nvPr/>
        </p:nvSpPr>
        <p:spPr>
          <a:xfrm>
            <a:off x="1991401" y="4271665"/>
            <a:ext cx="271622" cy="271622"/>
          </a:xfrm>
          <a:prstGeom prst="diamond">
            <a:avLst/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23EA14-A763-4E7F-F65B-AAF68695E17D}"/>
              </a:ext>
            </a:extLst>
          </p:cNvPr>
          <p:cNvSpPr txBox="1"/>
          <p:nvPr/>
        </p:nvSpPr>
        <p:spPr>
          <a:xfrm>
            <a:off x="2271901" y="4186050"/>
            <a:ext cx="53984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51B8B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실전 예제</a:t>
            </a:r>
            <a:r>
              <a:rPr lang="en-US" altLang="ko-KR" sz="2400" dirty="0">
                <a:solidFill>
                  <a:srgbClr val="51B8B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: </a:t>
            </a:r>
            <a:r>
              <a:rPr lang="ko-KR" altLang="en-US" sz="2400" dirty="0">
                <a:solidFill>
                  <a:srgbClr val="51B8B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거북이가 나오는 프로그램</a:t>
            </a:r>
          </a:p>
        </p:txBody>
      </p:sp>
    </p:spTree>
    <p:extLst>
      <p:ext uri="{BB962C8B-B14F-4D97-AF65-F5344CB8AC3E}">
        <p14:creationId xmlns:p14="http://schemas.microsoft.com/office/powerpoint/2010/main" val="7638378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3F6030-849F-FFF9-3031-FB3C7191F7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6EBB2C80-C53A-705D-9E0C-50198D0BF5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5407" y="1946492"/>
            <a:ext cx="6661185" cy="29650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직각 삼각형 16">
            <a:extLst>
              <a:ext uri="{FF2B5EF4-FFF2-40B4-BE49-F238E27FC236}">
                <a16:creationId xmlns:a16="http://schemas.microsoft.com/office/drawing/2014/main" id="{E330C8BB-7AB5-C2FE-7AC1-3B20F99FACD1}"/>
              </a:ext>
            </a:extLst>
          </p:cNvPr>
          <p:cNvSpPr/>
          <p:nvPr/>
        </p:nvSpPr>
        <p:spPr>
          <a:xfrm flipH="1">
            <a:off x="10626570" y="5335480"/>
            <a:ext cx="1565429" cy="1522520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평행 사변형 11">
            <a:extLst>
              <a:ext uri="{FF2B5EF4-FFF2-40B4-BE49-F238E27FC236}">
                <a16:creationId xmlns:a16="http://schemas.microsoft.com/office/drawing/2014/main" id="{134C2A51-CFCE-5E27-75E3-B4EAA51BD7A2}"/>
              </a:ext>
            </a:extLst>
          </p:cNvPr>
          <p:cNvSpPr/>
          <p:nvPr/>
        </p:nvSpPr>
        <p:spPr>
          <a:xfrm>
            <a:off x="346229" y="0"/>
            <a:ext cx="11274641" cy="754603"/>
          </a:xfrm>
          <a:prstGeom prst="parallelogram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각 삼각형 12">
            <a:extLst>
              <a:ext uri="{FF2B5EF4-FFF2-40B4-BE49-F238E27FC236}">
                <a16:creationId xmlns:a16="http://schemas.microsoft.com/office/drawing/2014/main" id="{E4F30EB2-A90D-49DA-EBE5-533A244AFAC2}"/>
              </a:ext>
            </a:extLst>
          </p:cNvPr>
          <p:cNvSpPr/>
          <p:nvPr/>
        </p:nvSpPr>
        <p:spPr>
          <a:xfrm flipV="1">
            <a:off x="11425560" y="-1"/>
            <a:ext cx="766439" cy="754603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DA366F7F-C54C-EAC9-2855-E2DC3EA4538A}"/>
              </a:ext>
            </a:extLst>
          </p:cNvPr>
          <p:cNvSpPr/>
          <p:nvPr/>
        </p:nvSpPr>
        <p:spPr>
          <a:xfrm>
            <a:off x="11260115" y="586896"/>
            <a:ext cx="425805" cy="425805"/>
          </a:xfrm>
          <a:prstGeom prst="diamond">
            <a:avLst/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E00BFA9-4F2E-BA44-6F1E-CFBF5485E4AB}"/>
              </a:ext>
            </a:extLst>
          </p:cNvPr>
          <p:cNvSpPr/>
          <p:nvPr/>
        </p:nvSpPr>
        <p:spPr>
          <a:xfrm>
            <a:off x="0" y="0"/>
            <a:ext cx="1420427" cy="1030457"/>
          </a:xfrm>
          <a:custGeom>
            <a:avLst/>
            <a:gdLst>
              <a:gd name="connsiteX0" fmla="*/ 0 w 1420427"/>
              <a:gd name="connsiteY0" fmla="*/ 0 h 1029810"/>
              <a:gd name="connsiteX1" fmla="*/ 1420427 w 1420427"/>
              <a:gd name="connsiteY1" fmla="*/ 0 h 1029810"/>
              <a:gd name="connsiteX2" fmla="*/ 1420427 w 1420427"/>
              <a:gd name="connsiteY2" fmla="*/ 1029810 h 1029810"/>
              <a:gd name="connsiteX3" fmla="*/ 0 w 1420427"/>
              <a:gd name="connsiteY3" fmla="*/ 1029810 h 1029810"/>
              <a:gd name="connsiteX4" fmla="*/ 0 w 1420427"/>
              <a:gd name="connsiteY4" fmla="*/ 0 h 1029810"/>
              <a:gd name="connsiteX0" fmla="*/ 0 w 1420427"/>
              <a:gd name="connsiteY0" fmla="*/ 0 h 1029810"/>
              <a:gd name="connsiteX1" fmla="*/ 1420427 w 1420427"/>
              <a:gd name="connsiteY1" fmla="*/ 0 h 1029810"/>
              <a:gd name="connsiteX2" fmla="*/ 452761 w 1420427"/>
              <a:gd name="connsiteY2" fmla="*/ 1020932 h 1029810"/>
              <a:gd name="connsiteX3" fmla="*/ 0 w 1420427"/>
              <a:gd name="connsiteY3" fmla="*/ 1029810 h 1029810"/>
              <a:gd name="connsiteX4" fmla="*/ 0 w 1420427"/>
              <a:gd name="connsiteY4" fmla="*/ 0 h 1029810"/>
              <a:gd name="connsiteX0" fmla="*/ 0 w 1420427"/>
              <a:gd name="connsiteY0" fmla="*/ 0 h 1030457"/>
              <a:gd name="connsiteX1" fmla="*/ 1420427 w 1420427"/>
              <a:gd name="connsiteY1" fmla="*/ 0 h 1030457"/>
              <a:gd name="connsiteX2" fmla="*/ 445618 w 1420427"/>
              <a:gd name="connsiteY2" fmla="*/ 1030457 h 1030457"/>
              <a:gd name="connsiteX3" fmla="*/ 0 w 1420427"/>
              <a:gd name="connsiteY3" fmla="*/ 1029810 h 1030457"/>
              <a:gd name="connsiteX4" fmla="*/ 0 w 1420427"/>
              <a:gd name="connsiteY4" fmla="*/ 0 h 1030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0427" h="1030457">
                <a:moveTo>
                  <a:pt x="0" y="0"/>
                </a:moveTo>
                <a:lnTo>
                  <a:pt x="1420427" y="0"/>
                </a:lnTo>
                <a:lnTo>
                  <a:pt x="445618" y="1030457"/>
                </a:lnTo>
                <a:lnTo>
                  <a:pt x="0" y="1029810"/>
                </a:lnTo>
                <a:lnTo>
                  <a:pt x="0" y="0"/>
                </a:lnTo>
                <a:close/>
              </a:path>
            </a:pathLst>
          </a:cu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각 삼각형 14">
            <a:extLst>
              <a:ext uri="{FF2B5EF4-FFF2-40B4-BE49-F238E27FC236}">
                <a16:creationId xmlns:a16="http://schemas.microsoft.com/office/drawing/2014/main" id="{1A7CF977-1A94-E89B-B603-7B993B419365}"/>
              </a:ext>
            </a:extLst>
          </p:cNvPr>
          <p:cNvSpPr/>
          <p:nvPr/>
        </p:nvSpPr>
        <p:spPr>
          <a:xfrm flipV="1">
            <a:off x="0" y="-1"/>
            <a:ext cx="281179" cy="275209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각 삼각형 15">
            <a:extLst>
              <a:ext uri="{FF2B5EF4-FFF2-40B4-BE49-F238E27FC236}">
                <a16:creationId xmlns:a16="http://schemas.microsoft.com/office/drawing/2014/main" id="{88A481A9-6F38-B953-22B4-D438D335AB3D}"/>
              </a:ext>
            </a:extLst>
          </p:cNvPr>
          <p:cNvSpPr/>
          <p:nvPr/>
        </p:nvSpPr>
        <p:spPr>
          <a:xfrm flipH="1">
            <a:off x="11721914" y="6400800"/>
            <a:ext cx="470085" cy="45720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평행 사변형 17">
            <a:extLst>
              <a:ext uri="{FF2B5EF4-FFF2-40B4-BE49-F238E27FC236}">
                <a16:creationId xmlns:a16="http://schemas.microsoft.com/office/drawing/2014/main" id="{88C29F72-7747-5305-2DBA-5B22E9B533B2}"/>
              </a:ext>
            </a:extLst>
          </p:cNvPr>
          <p:cNvSpPr/>
          <p:nvPr/>
        </p:nvSpPr>
        <p:spPr>
          <a:xfrm>
            <a:off x="10347974" y="5708342"/>
            <a:ext cx="1299530" cy="1149658"/>
          </a:xfrm>
          <a:prstGeom prst="parallelogram">
            <a:avLst>
              <a:gd name="adj" fmla="val 99132"/>
            </a:avLst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평행 사변형 18">
            <a:extLst>
              <a:ext uri="{FF2B5EF4-FFF2-40B4-BE49-F238E27FC236}">
                <a16:creationId xmlns:a16="http://schemas.microsoft.com/office/drawing/2014/main" id="{810DC21F-9B75-2E76-3256-9303B5BD380C}"/>
              </a:ext>
            </a:extLst>
          </p:cNvPr>
          <p:cNvSpPr/>
          <p:nvPr/>
        </p:nvSpPr>
        <p:spPr>
          <a:xfrm>
            <a:off x="1065320" y="0"/>
            <a:ext cx="586410" cy="443883"/>
          </a:xfrm>
          <a:prstGeom prst="parallelogram">
            <a:avLst>
              <a:gd name="adj" fmla="val 9913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평행 사변형 19">
            <a:extLst>
              <a:ext uri="{FF2B5EF4-FFF2-40B4-BE49-F238E27FC236}">
                <a16:creationId xmlns:a16="http://schemas.microsoft.com/office/drawing/2014/main" id="{3687A537-19D5-0DE0-C819-9B8155BCE35A}"/>
              </a:ext>
            </a:extLst>
          </p:cNvPr>
          <p:cNvSpPr/>
          <p:nvPr/>
        </p:nvSpPr>
        <p:spPr>
          <a:xfrm>
            <a:off x="1" y="644788"/>
            <a:ext cx="489410" cy="488687"/>
          </a:xfrm>
          <a:custGeom>
            <a:avLst/>
            <a:gdLst>
              <a:gd name="connsiteX0" fmla="*/ 0 w 613235"/>
              <a:gd name="connsiteY0" fmla="*/ 488687 h 488687"/>
              <a:gd name="connsiteX1" fmla="*/ 484445 w 613235"/>
              <a:gd name="connsiteY1" fmla="*/ 0 h 488687"/>
              <a:gd name="connsiteX2" fmla="*/ 613235 w 613235"/>
              <a:gd name="connsiteY2" fmla="*/ 0 h 488687"/>
              <a:gd name="connsiteX3" fmla="*/ 128790 w 613235"/>
              <a:gd name="connsiteY3" fmla="*/ 488687 h 488687"/>
              <a:gd name="connsiteX4" fmla="*/ 0 w 613235"/>
              <a:gd name="connsiteY4" fmla="*/ 488687 h 488687"/>
              <a:gd name="connsiteX0" fmla="*/ 0 w 487029"/>
              <a:gd name="connsiteY0" fmla="*/ 360100 h 488687"/>
              <a:gd name="connsiteX1" fmla="*/ 358239 w 487029"/>
              <a:gd name="connsiteY1" fmla="*/ 0 h 488687"/>
              <a:gd name="connsiteX2" fmla="*/ 487029 w 487029"/>
              <a:gd name="connsiteY2" fmla="*/ 0 h 488687"/>
              <a:gd name="connsiteX3" fmla="*/ 2584 w 487029"/>
              <a:gd name="connsiteY3" fmla="*/ 488687 h 488687"/>
              <a:gd name="connsiteX4" fmla="*/ 0 w 487029"/>
              <a:gd name="connsiteY4" fmla="*/ 360100 h 488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7029" h="488687">
                <a:moveTo>
                  <a:pt x="0" y="360100"/>
                </a:moveTo>
                <a:lnTo>
                  <a:pt x="358239" y="0"/>
                </a:lnTo>
                <a:lnTo>
                  <a:pt x="487029" y="0"/>
                </a:lnTo>
                <a:lnTo>
                  <a:pt x="2584" y="488687"/>
                </a:lnTo>
                <a:cubicBezTo>
                  <a:pt x="1723" y="445825"/>
                  <a:pt x="861" y="402962"/>
                  <a:pt x="0" y="360100"/>
                </a:cubicBezTo>
                <a:close/>
              </a:path>
            </a:pathLst>
          </a:custGeom>
          <a:solidFill>
            <a:srgbClr val="B7EA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D04E2E5-93F6-3D7E-C248-99CAB06C7A97}"/>
              </a:ext>
            </a:extLst>
          </p:cNvPr>
          <p:cNvSpPr txBox="1"/>
          <p:nvPr/>
        </p:nvSpPr>
        <p:spPr>
          <a:xfrm>
            <a:off x="0" y="137603"/>
            <a:ext cx="9433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02</a:t>
            </a:r>
            <a:endParaRPr lang="ko-KR" altLang="en-US" sz="32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48DC0D3-75D1-087C-CF44-A2F8AD3792EC}"/>
              </a:ext>
            </a:extLst>
          </p:cNvPr>
          <p:cNvSpPr txBox="1"/>
          <p:nvPr/>
        </p:nvSpPr>
        <p:spPr>
          <a:xfrm>
            <a:off x="1289586" y="200033"/>
            <a:ext cx="52266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확인 문제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F01BC75-EFC8-AF9B-66A9-4A6EB61B4A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706" y="6522064"/>
            <a:ext cx="1299531" cy="214672"/>
          </a:xfrm>
          <a:prstGeom prst="rect">
            <a:avLst/>
          </a:prstGeom>
        </p:spPr>
      </p:pic>
      <p:sp>
        <p:nvSpPr>
          <p:cNvPr id="11" name="모서리가 둥근 직사각형 6">
            <a:extLst>
              <a:ext uri="{FF2B5EF4-FFF2-40B4-BE49-F238E27FC236}">
                <a16:creationId xmlns:a16="http://schemas.microsoft.com/office/drawing/2014/main" id="{EA96BF69-8AC1-554F-E869-9DC0AD776020}"/>
              </a:ext>
            </a:extLst>
          </p:cNvPr>
          <p:cNvSpPr/>
          <p:nvPr/>
        </p:nvSpPr>
        <p:spPr>
          <a:xfrm>
            <a:off x="2996688" y="4194906"/>
            <a:ext cx="2427567" cy="536892"/>
          </a:xfrm>
          <a:prstGeom prst="roundRect">
            <a:avLst/>
          </a:prstGeom>
          <a:solidFill>
            <a:srgbClr val="81DAD6"/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Click!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859243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61AC18-DC9D-7C68-4D6C-0D58AE7486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각 삼각형 24">
            <a:extLst>
              <a:ext uri="{FF2B5EF4-FFF2-40B4-BE49-F238E27FC236}">
                <a16:creationId xmlns:a16="http://schemas.microsoft.com/office/drawing/2014/main" id="{038238BC-8096-BF6C-235C-6BD272DBABE5}"/>
              </a:ext>
            </a:extLst>
          </p:cNvPr>
          <p:cNvSpPr/>
          <p:nvPr/>
        </p:nvSpPr>
        <p:spPr>
          <a:xfrm>
            <a:off x="-1" y="6077527"/>
            <a:ext cx="760522" cy="780473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63D64528-26AC-9547-A93F-433A229D0626}"/>
              </a:ext>
            </a:extLst>
          </p:cNvPr>
          <p:cNvSpPr/>
          <p:nvPr/>
        </p:nvSpPr>
        <p:spPr>
          <a:xfrm>
            <a:off x="391357" y="210845"/>
            <a:ext cx="11409286" cy="6436310"/>
          </a:xfrm>
          <a:prstGeom prst="roundRect">
            <a:avLst>
              <a:gd name="adj" fmla="val 10046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23D823F1-67FA-1B3D-48B2-F3ED976AF711}"/>
              </a:ext>
            </a:extLst>
          </p:cNvPr>
          <p:cNvSpPr/>
          <p:nvPr/>
        </p:nvSpPr>
        <p:spPr>
          <a:xfrm>
            <a:off x="537839" y="326254"/>
            <a:ext cx="11116322" cy="6205491"/>
          </a:xfrm>
          <a:prstGeom prst="roundRect">
            <a:avLst>
              <a:gd name="adj" fmla="val 918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17A8F69-B8B4-D6D2-D6BD-E0F7DB94A6EC}"/>
              </a:ext>
            </a:extLst>
          </p:cNvPr>
          <p:cNvSpPr txBox="1"/>
          <p:nvPr/>
        </p:nvSpPr>
        <p:spPr>
          <a:xfrm>
            <a:off x="4001565" y="2305614"/>
            <a:ext cx="41888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accent2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03</a:t>
            </a:r>
            <a:endParaRPr lang="ko-KR" altLang="en-US" sz="4000" dirty="0">
              <a:solidFill>
                <a:schemeClr val="accent2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CCCBC7-5F95-AC81-E7F2-A4A98D44C74E}"/>
              </a:ext>
            </a:extLst>
          </p:cNvPr>
          <p:cNvSpPr txBox="1"/>
          <p:nvPr/>
        </p:nvSpPr>
        <p:spPr>
          <a:xfrm>
            <a:off x="1808085" y="3013500"/>
            <a:ext cx="85758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값을 입력 받는 </a:t>
            </a:r>
            <a:r>
              <a:rPr lang="en-US" altLang="ko-KR" sz="48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input() </a:t>
            </a:r>
            <a:r>
              <a:rPr lang="ko-KR" altLang="en-US" sz="48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함수</a:t>
            </a:r>
          </a:p>
        </p:txBody>
      </p:sp>
    </p:spTree>
    <p:extLst>
      <p:ext uri="{BB962C8B-B14F-4D97-AF65-F5344CB8AC3E}">
        <p14:creationId xmlns:p14="http://schemas.microsoft.com/office/powerpoint/2010/main" val="19982247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ED6511-A73C-5222-7121-ADC683A367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각 삼각형 16">
            <a:extLst>
              <a:ext uri="{FF2B5EF4-FFF2-40B4-BE49-F238E27FC236}">
                <a16:creationId xmlns:a16="http://schemas.microsoft.com/office/drawing/2014/main" id="{1C762F6F-B1B1-8725-294E-4FB7979A91FE}"/>
              </a:ext>
            </a:extLst>
          </p:cNvPr>
          <p:cNvSpPr/>
          <p:nvPr/>
        </p:nvSpPr>
        <p:spPr>
          <a:xfrm flipH="1">
            <a:off x="10626570" y="5335480"/>
            <a:ext cx="1565429" cy="1522520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평행 사변형 11">
            <a:extLst>
              <a:ext uri="{FF2B5EF4-FFF2-40B4-BE49-F238E27FC236}">
                <a16:creationId xmlns:a16="http://schemas.microsoft.com/office/drawing/2014/main" id="{68BAEA20-BD94-7817-6CB6-DB160BBB7795}"/>
              </a:ext>
            </a:extLst>
          </p:cNvPr>
          <p:cNvSpPr/>
          <p:nvPr/>
        </p:nvSpPr>
        <p:spPr>
          <a:xfrm>
            <a:off x="346229" y="0"/>
            <a:ext cx="11274641" cy="754603"/>
          </a:xfrm>
          <a:prstGeom prst="parallelogram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각 삼각형 12">
            <a:extLst>
              <a:ext uri="{FF2B5EF4-FFF2-40B4-BE49-F238E27FC236}">
                <a16:creationId xmlns:a16="http://schemas.microsoft.com/office/drawing/2014/main" id="{A7EA2973-8931-8B1F-4917-F0B0D00AF5B8}"/>
              </a:ext>
            </a:extLst>
          </p:cNvPr>
          <p:cNvSpPr/>
          <p:nvPr/>
        </p:nvSpPr>
        <p:spPr>
          <a:xfrm flipV="1">
            <a:off x="11425560" y="-1"/>
            <a:ext cx="766439" cy="754603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55E1C792-DF95-AB35-107A-7E0EEB1A302C}"/>
              </a:ext>
            </a:extLst>
          </p:cNvPr>
          <p:cNvSpPr/>
          <p:nvPr/>
        </p:nvSpPr>
        <p:spPr>
          <a:xfrm>
            <a:off x="11260115" y="586896"/>
            <a:ext cx="425805" cy="425805"/>
          </a:xfrm>
          <a:prstGeom prst="diamond">
            <a:avLst/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D864140-909A-3155-5EE7-6F6F8297EF82}"/>
              </a:ext>
            </a:extLst>
          </p:cNvPr>
          <p:cNvSpPr/>
          <p:nvPr/>
        </p:nvSpPr>
        <p:spPr>
          <a:xfrm>
            <a:off x="0" y="0"/>
            <a:ext cx="1420427" cy="1030457"/>
          </a:xfrm>
          <a:custGeom>
            <a:avLst/>
            <a:gdLst>
              <a:gd name="connsiteX0" fmla="*/ 0 w 1420427"/>
              <a:gd name="connsiteY0" fmla="*/ 0 h 1029810"/>
              <a:gd name="connsiteX1" fmla="*/ 1420427 w 1420427"/>
              <a:gd name="connsiteY1" fmla="*/ 0 h 1029810"/>
              <a:gd name="connsiteX2" fmla="*/ 1420427 w 1420427"/>
              <a:gd name="connsiteY2" fmla="*/ 1029810 h 1029810"/>
              <a:gd name="connsiteX3" fmla="*/ 0 w 1420427"/>
              <a:gd name="connsiteY3" fmla="*/ 1029810 h 1029810"/>
              <a:gd name="connsiteX4" fmla="*/ 0 w 1420427"/>
              <a:gd name="connsiteY4" fmla="*/ 0 h 1029810"/>
              <a:gd name="connsiteX0" fmla="*/ 0 w 1420427"/>
              <a:gd name="connsiteY0" fmla="*/ 0 h 1029810"/>
              <a:gd name="connsiteX1" fmla="*/ 1420427 w 1420427"/>
              <a:gd name="connsiteY1" fmla="*/ 0 h 1029810"/>
              <a:gd name="connsiteX2" fmla="*/ 452761 w 1420427"/>
              <a:gd name="connsiteY2" fmla="*/ 1020932 h 1029810"/>
              <a:gd name="connsiteX3" fmla="*/ 0 w 1420427"/>
              <a:gd name="connsiteY3" fmla="*/ 1029810 h 1029810"/>
              <a:gd name="connsiteX4" fmla="*/ 0 w 1420427"/>
              <a:gd name="connsiteY4" fmla="*/ 0 h 1029810"/>
              <a:gd name="connsiteX0" fmla="*/ 0 w 1420427"/>
              <a:gd name="connsiteY0" fmla="*/ 0 h 1030457"/>
              <a:gd name="connsiteX1" fmla="*/ 1420427 w 1420427"/>
              <a:gd name="connsiteY1" fmla="*/ 0 h 1030457"/>
              <a:gd name="connsiteX2" fmla="*/ 445618 w 1420427"/>
              <a:gd name="connsiteY2" fmla="*/ 1030457 h 1030457"/>
              <a:gd name="connsiteX3" fmla="*/ 0 w 1420427"/>
              <a:gd name="connsiteY3" fmla="*/ 1029810 h 1030457"/>
              <a:gd name="connsiteX4" fmla="*/ 0 w 1420427"/>
              <a:gd name="connsiteY4" fmla="*/ 0 h 1030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0427" h="1030457">
                <a:moveTo>
                  <a:pt x="0" y="0"/>
                </a:moveTo>
                <a:lnTo>
                  <a:pt x="1420427" y="0"/>
                </a:lnTo>
                <a:lnTo>
                  <a:pt x="445618" y="1030457"/>
                </a:lnTo>
                <a:lnTo>
                  <a:pt x="0" y="1029810"/>
                </a:lnTo>
                <a:lnTo>
                  <a:pt x="0" y="0"/>
                </a:lnTo>
                <a:close/>
              </a:path>
            </a:pathLst>
          </a:cu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각 삼각형 14">
            <a:extLst>
              <a:ext uri="{FF2B5EF4-FFF2-40B4-BE49-F238E27FC236}">
                <a16:creationId xmlns:a16="http://schemas.microsoft.com/office/drawing/2014/main" id="{AF250355-63CF-2DCF-8BD6-1E45EBAFC48D}"/>
              </a:ext>
            </a:extLst>
          </p:cNvPr>
          <p:cNvSpPr/>
          <p:nvPr/>
        </p:nvSpPr>
        <p:spPr>
          <a:xfrm flipV="1">
            <a:off x="0" y="-1"/>
            <a:ext cx="281179" cy="275209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각 삼각형 15">
            <a:extLst>
              <a:ext uri="{FF2B5EF4-FFF2-40B4-BE49-F238E27FC236}">
                <a16:creationId xmlns:a16="http://schemas.microsoft.com/office/drawing/2014/main" id="{B91911E1-8666-DF5F-693E-F4932738B4E3}"/>
              </a:ext>
            </a:extLst>
          </p:cNvPr>
          <p:cNvSpPr/>
          <p:nvPr/>
        </p:nvSpPr>
        <p:spPr>
          <a:xfrm flipH="1">
            <a:off x="11721914" y="6400800"/>
            <a:ext cx="470085" cy="45720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평행 사변형 17">
            <a:extLst>
              <a:ext uri="{FF2B5EF4-FFF2-40B4-BE49-F238E27FC236}">
                <a16:creationId xmlns:a16="http://schemas.microsoft.com/office/drawing/2014/main" id="{A9A93433-2B0F-26D1-29B7-2B5948779165}"/>
              </a:ext>
            </a:extLst>
          </p:cNvPr>
          <p:cNvSpPr/>
          <p:nvPr/>
        </p:nvSpPr>
        <p:spPr>
          <a:xfrm>
            <a:off x="10347974" y="5708342"/>
            <a:ext cx="1299530" cy="1149658"/>
          </a:xfrm>
          <a:prstGeom prst="parallelogram">
            <a:avLst>
              <a:gd name="adj" fmla="val 99132"/>
            </a:avLst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평행 사변형 18">
            <a:extLst>
              <a:ext uri="{FF2B5EF4-FFF2-40B4-BE49-F238E27FC236}">
                <a16:creationId xmlns:a16="http://schemas.microsoft.com/office/drawing/2014/main" id="{999DDDB8-53B6-6B5C-B1F6-77E22B34B4E9}"/>
              </a:ext>
            </a:extLst>
          </p:cNvPr>
          <p:cNvSpPr/>
          <p:nvPr/>
        </p:nvSpPr>
        <p:spPr>
          <a:xfrm>
            <a:off x="1065320" y="0"/>
            <a:ext cx="586410" cy="443883"/>
          </a:xfrm>
          <a:prstGeom prst="parallelogram">
            <a:avLst>
              <a:gd name="adj" fmla="val 9913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평행 사변형 19">
            <a:extLst>
              <a:ext uri="{FF2B5EF4-FFF2-40B4-BE49-F238E27FC236}">
                <a16:creationId xmlns:a16="http://schemas.microsoft.com/office/drawing/2014/main" id="{1F49FCD1-72CB-2ABA-3F98-B20A687D7622}"/>
              </a:ext>
            </a:extLst>
          </p:cNvPr>
          <p:cNvSpPr/>
          <p:nvPr/>
        </p:nvSpPr>
        <p:spPr>
          <a:xfrm>
            <a:off x="1" y="644788"/>
            <a:ext cx="489410" cy="488687"/>
          </a:xfrm>
          <a:custGeom>
            <a:avLst/>
            <a:gdLst>
              <a:gd name="connsiteX0" fmla="*/ 0 w 613235"/>
              <a:gd name="connsiteY0" fmla="*/ 488687 h 488687"/>
              <a:gd name="connsiteX1" fmla="*/ 484445 w 613235"/>
              <a:gd name="connsiteY1" fmla="*/ 0 h 488687"/>
              <a:gd name="connsiteX2" fmla="*/ 613235 w 613235"/>
              <a:gd name="connsiteY2" fmla="*/ 0 h 488687"/>
              <a:gd name="connsiteX3" fmla="*/ 128790 w 613235"/>
              <a:gd name="connsiteY3" fmla="*/ 488687 h 488687"/>
              <a:gd name="connsiteX4" fmla="*/ 0 w 613235"/>
              <a:gd name="connsiteY4" fmla="*/ 488687 h 488687"/>
              <a:gd name="connsiteX0" fmla="*/ 0 w 487029"/>
              <a:gd name="connsiteY0" fmla="*/ 360100 h 488687"/>
              <a:gd name="connsiteX1" fmla="*/ 358239 w 487029"/>
              <a:gd name="connsiteY1" fmla="*/ 0 h 488687"/>
              <a:gd name="connsiteX2" fmla="*/ 487029 w 487029"/>
              <a:gd name="connsiteY2" fmla="*/ 0 h 488687"/>
              <a:gd name="connsiteX3" fmla="*/ 2584 w 487029"/>
              <a:gd name="connsiteY3" fmla="*/ 488687 h 488687"/>
              <a:gd name="connsiteX4" fmla="*/ 0 w 487029"/>
              <a:gd name="connsiteY4" fmla="*/ 360100 h 488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7029" h="488687">
                <a:moveTo>
                  <a:pt x="0" y="360100"/>
                </a:moveTo>
                <a:lnTo>
                  <a:pt x="358239" y="0"/>
                </a:lnTo>
                <a:lnTo>
                  <a:pt x="487029" y="0"/>
                </a:lnTo>
                <a:lnTo>
                  <a:pt x="2584" y="488687"/>
                </a:lnTo>
                <a:cubicBezTo>
                  <a:pt x="1723" y="445825"/>
                  <a:pt x="861" y="402962"/>
                  <a:pt x="0" y="360100"/>
                </a:cubicBezTo>
                <a:close/>
              </a:path>
            </a:pathLst>
          </a:custGeom>
          <a:solidFill>
            <a:srgbClr val="B7EA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073C56-C736-3824-080E-054961FF3F62}"/>
              </a:ext>
            </a:extLst>
          </p:cNvPr>
          <p:cNvSpPr txBox="1"/>
          <p:nvPr/>
        </p:nvSpPr>
        <p:spPr>
          <a:xfrm>
            <a:off x="0" y="137603"/>
            <a:ext cx="9433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01</a:t>
            </a:r>
            <a:endParaRPr lang="ko-KR" altLang="en-US" sz="32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862E58F-D5EB-DF5E-0D41-98F0F1F197FE}"/>
              </a:ext>
            </a:extLst>
          </p:cNvPr>
          <p:cNvSpPr txBox="1"/>
          <p:nvPr/>
        </p:nvSpPr>
        <p:spPr>
          <a:xfrm>
            <a:off x="1289585" y="200033"/>
            <a:ext cx="64694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Input()</a:t>
            </a:r>
            <a:r>
              <a:rPr lang="ko-KR" altLang="en-US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함수의 개념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5F7A3A7-9516-788E-7C1F-D1679583181E}"/>
              </a:ext>
            </a:extLst>
          </p:cNvPr>
          <p:cNvSpPr txBox="1"/>
          <p:nvPr/>
        </p:nvSpPr>
        <p:spPr>
          <a:xfrm>
            <a:off x="943360" y="1632094"/>
            <a:ext cx="10305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키보드로 입력 받도록 도와주는 함수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</a:p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FFFF00"/>
                </a:highlight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모든 값을 </a:t>
            </a:r>
            <a:r>
              <a:rPr lang="ko-KR" altLang="en-US" dirty="0">
                <a:solidFill>
                  <a:srgbClr val="FF0000"/>
                </a:solidFill>
                <a:highlight>
                  <a:srgbClr val="FFFF00"/>
                </a:highlight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문자열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FFFF00"/>
                </a:highlight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로 입력 받는다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AF1693DA-4FAF-6229-C396-5D17CDA06186}"/>
              </a:ext>
            </a:extLst>
          </p:cNvPr>
          <p:cNvSpPr/>
          <p:nvPr/>
        </p:nvSpPr>
        <p:spPr>
          <a:xfrm>
            <a:off x="639634" y="1249400"/>
            <a:ext cx="303724" cy="303724"/>
          </a:xfrm>
          <a:prstGeom prst="diamond">
            <a:avLst/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8D8947-9670-ABA1-6325-4CCAA98D1C19}"/>
              </a:ext>
            </a:extLst>
          </p:cNvPr>
          <p:cNvSpPr txBox="1"/>
          <p:nvPr/>
        </p:nvSpPr>
        <p:spPr>
          <a:xfrm>
            <a:off x="943357" y="1170429"/>
            <a:ext cx="62386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Input() </a:t>
            </a:r>
            <a:r>
              <a:rPr lang="ko-KR" altLang="en-US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함수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E170EE8-343F-FFDB-C37F-3896494C1F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706" y="6522064"/>
            <a:ext cx="1299531" cy="214672"/>
          </a:xfrm>
          <a:prstGeom prst="rect">
            <a:avLst/>
          </a:prstGeom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FFE9AFA1-3D19-4455-FC69-8A3DDE3E04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1084" y="2740090"/>
            <a:ext cx="5909832" cy="30437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868445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3FEEB6-8F46-2EA4-D243-D0D5AA4DFF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각 삼각형 16">
            <a:extLst>
              <a:ext uri="{FF2B5EF4-FFF2-40B4-BE49-F238E27FC236}">
                <a16:creationId xmlns:a16="http://schemas.microsoft.com/office/drawing/2014/main" id="{1A158541-B704-C9CF-B2E2-78267EFF7036}"/>
              </a:ext>
            </a:extLst>
          </p:cNvPr>
          <p:cNvSpPr/>
          <p:nvPr/>
        </p:nvSpPr>
        <p:spPr>
          <a:xfrm flipH="1">
            <a:off x="10626570" y="5335480"/>
            <a:ext cx="1565429" cy="1522520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평행 사변형 11">
            <a:extLst>
              <a:ext uri="{FF2B5EF4-FFF2-40B4-BE49-F238E27FC236}">
                <a16:creationId xmlns:a16="http://schemas.microsoft.com/office/drawing/2014/main" id="{CF467412-6B71-524B-324E-963F5E977894}"/>
              </a:ext>
            </a:extLst>
          </p:cNvPr>
          <p:cNvSpPr/>
          <p:nvPr/>
        </p:nvSpPr>
        <p:spPr>
          <a:xfrm>
            <a:off x="346229" y="0"/>
            <a:ext cx="11274641" cy="754603"/>
          </a:xfrm>
          <a:prstGeom prst="parallelogram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각 삼각형 12">
            <a:extLst>
              <a:ext uri="{FF2B5EF4-FFF2-40B4-BE49-F238E27FC236}">
                <a16:creationId xmlns:a16="http://schemas.microsoft.com/office/drawing/2014/main" id="{E342A566-C330-F2FF-8ADC-AFA7D001BFC9}"/>
              </a:ext>
            </a:extLst>
          </p:cNvPr>
          <p:cNvSpPr/>
          <p:nvPr/>
        </p:nvSpPr>
        <p:spPr>
          <a:xfrm flipV="1">
            <a:off x="11425560" y="-1"/>
            <a:ext cx="766439" cy="754603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E78F5314-089F-F957-0B4A-BBF2CA2FF3BF}"/>
              </a:ext>
            </a:extLst>
          </p:cNvPr>
          <p:cNvSpPr/>
          <p:nvPr/>
        </p:nvSpPr>
        <p:spPr>
          <a:xfrm>
            <a:off x="11260115" y="586896"/>
            <a:ext cx="425805" cy="425805"/>
          </a:xfrm>
          <a:prstGeom prst="diamond">
            <a:avLst/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CF882D4-693B-6ABB-1777-787083718406}"/>
              </a:ext>
            </a:extLst>
          </p:cNvPr>
          <p:cNvSpPr/>
          <p:nvPr/>
        </p:nvSpPr>
        <p:spPr>
          <a:xfrm>
            <a:off x="0" y="0"/>
            <a:ext cx="1420427" cy="1030457"/>
          </a:xfrm>
          <a:custGeom>
            <a:avLst/>
            <a:gdLst>
              <a:gd name="connsiteX0" fmla="*/ 0 w 1420427"/>
              <a:gd name="connsiteY0" fmla="*/ 0 h 1029810"/>
              <a:gd name="connsiteX1" fmla="*/ 1420427 w 1420427"/>
              <a:gd name="connsiteY1" fmla="*/ 0 h 1029810"/>
              <a:gd name="connsiteX2" fmla="*/ 1420427 w 1420427"/>
              <a:gd name="connsiteY2" fmla="*/ 1029810 h 1029810"/>
              <a:gd name="connsiteX3" fmla="*/ 0 w 1420427"/>
              <a:gd name="connsiteY3" fmla="*/ 1029810 h 1029810"/>
              <a:gd name="connsiteX4" fmla="*/ 0 w 1420427"/>
              <a:gd name="connsiteY4" fmla="*/ 0 h 1029810"/>
              <a:gd name="connsiteX0" fmla="*/ 0 w 1420427"/>
              <a:gd name="connsiteY0" fmla="*/ 0 h 1029810"/>
              <a:gd name="connsiteX1" fmla="*/ 1420427 w 1420427"/>
              <a:gd name="connsiteY1" fmla="*/ 0 h 1029810"/>
              <a:gd name="connsiteX2" fmla="*/ 452761 w 1420427"/>
              <a:gd name="connsiteY2" fmla="*/ 1020932 h 1029810"/>
              <a:gd name="connsiteX3" fmla="*/ 0 w 1420427"/>
              <a:gd name="connsiteY3" fmla="*/ 1029810 h 1029810"/>
              <a:gd name="connsiteX4" fmla="*/ 0 w 1420427"/>
              <a:gd name="connsiteY4" fmla="*/ 0 h 1029810"/>
              <a:gd name="connsiteX0" fmla="*/ 0 w 1420427"/>
              <a:gd name="connsiteY0" fmla="*/ 0 h 1030457"/>
              <a:gd name="connsiteX1" fmla="*/ 1420427 w 1420427"/>
              <a:gd name="connsiteY1" fmla="*/ 0 h 1030457"/>
              <a:gd name="connsiteX2" fmla="*/ 445618 w 1420427"/>
              <a:gd name="connsiteY2" fmla="*/ 1030457 h 1030457"/>
              <a:gd name="connsiteX3" fmla="*/ 0 w 1420427"/>
              <a:gd name="connsiteY3" fmla="*/ 1029810 h 1030457"/>
              <a:gd name="connsiteX4" fmla="*/ 0 w 1420427"/>
              <a:gd name="connsiteY4" fmla="*/ 0 h 1030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0427" h="1030457">
                <a:moveTo>
                  <a:pt x="0" y="0"/>
                </a:moveTo>
                <a:lnTo>
                  <a:pt x="1420427" y="0"/>
                </a:lnTo>
                <a:lnTo>
                  <a:pt x="445618" y="1030457"/>
                </a:lnTo>
                <a:lnTo>
                  <a:pt x="0" y="1029810"/>
                </a:lnTo>
                <a:lnTo>
                  <a:pt x="0" y="0"/>
                </a:lnTo>
                <a:close/>
              </a:path>
            </a:pathLst>
          </a:cu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각 삼각형 14">
            <a:extLst>
              <a:ext uri="{FF2B5EF4-FFF2-40B4-BE49-F238E27FC236}">
                <a16:creationId xmlns:a16="http://schemas.microsoft.com/office/drawing/2014/main" id="{28383E65-BBBA-A380-1FB7-7769B90E6081}"/>
              </a:ext>
            </a:extLst>
          </p:cNvPr>
          <p:cNvSpPr/>
          <p:nvPr/>
        </p:nvSpPr>
        <p:spPr>
          <a:xfrm flipV="1">
            <a:off x="0" y="-1"/>
            <a:ext cx="281179" cy="275209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각 삼각형 15">
            <a:extLst>
              <a:ext uri="{FF2B5EF4-FFF2-40B4-BE49-F238E27FC236}">
                <a16:creationId xmlns:a16="http://schemas.microsoft.com/office/drawing/2014/main" id="{2619BC7A-0B37-C61B-7A02-197CCA13DEDE}"/>
              </a:ext>
            </a:extLst>
          </p:cNvPr>
          <p:cNvSpPr/>
          <p:nvPr/>
        </p:nvSpPr>
        <p:spPr>
          <a:xfrm flipH="1">
            <a:off x="11721914" y="6400800"/>
            <a:ext cx="470085" cy="45720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평행 사변형 17">
            <a:extLst>
              <a:ext uri="{FF2B5EF4-FFF2-40B4-BE49-F238E27FC236}">
                <a16:creationId xmlns:a16="http://schemas.microsoft.com/office/drawing/2014/main" id="{1DB64182-5969-ED2B-29E1-DAB94FCF7D41}"/>
              </a:ext>
            </a:extLst>
          </p:cNvPr>
          <p:cNvSpPr/>
          <p:nvPr/>
        </p:nvSpPr>
        <p:spPr>
          <a:xfrm>
            <a:off x="10347974" y="5708342"/>
            <a:ext cx="1299530" cy="1149658"/>
          </a:xfrm>
          <a:prstGeom prst="parallelogram">
            <a:avLst>
              <a:gd name="adj" fmla="val 99132"/>
            </a:avLst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평행 사변형 18">
            <a:extLst>
              <a:ext uri="{FF2B5EF4-FFF2-40B4-BE49-F238E27FC236}">
                <a16:creationId xmlns:a16="http://schemas.microsoft.com/office/drawing/2014/main" id="{07100409-D86F-F747-17B8-F49954EE2387}"/>
              </a:ext>
            </a:extLst>
          </p:cNvPr>
          <p:cNvSpPr/>
          <p:nvPr/>
        </p:nvSpPr>
        <p:spPr>
          <a:xfrm>
            <a:off x="1065320" y="0"/>
            <a:ext cx="586410" cy="443883"/>
          </a:xfrm>
          <a:prstGeom prst="parallelogram">
            <a:avLst>
              <a:gd name="adj" fmla="val 9913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평행 사변형 19">
            <a:extLst>
              <a:ext uri="{FF2B5EF4-FFF2-40B4-BE49-F238E27FC236}">
                <a16:creationId xmlns:a16="http://schemas.microsoft.com/office/drawing/2014/main" id="{E9A723D7-0D59-3464-95C5-59637C4E2C22}"/>
              </a:ext>
            </a:extLst>
          </p:cNvPr>
          <p:cNvSpPr/>
          <p:nvPr/>
        </p:nvSpPr>
        <p:spPr>
          <a:xfrm>
            <a:off x="1" y="644788"/>
            <a:ext cx="489410" cy="488687"/>
          </a:xfrm>
          <a:custGeom>
            <a:avLst/>
            <a:gdLst>
              <a:gd name="connsiteX0" fmla="*/ 0 w 613235"/>
              <a:gd name="connsiteY0" fmla="*/ 488687 h 488687"/>
              <a:gd name="connsiteX1" fmla="*/ 484445 w 613235"/>
              <a:gd name="connsiteY1" fmla="*/ 0 h 488687"/>
              <a:gd name="connsiteX2" fmla="*/ 613235 w 613235"/>
              <a:gd name="connsiteY2" fmla="*/ 0 h 488687"/>
              <a:gd name="connsiteX3" fmla="*/ 128790 w 613235"/>
              <a:gd name="connsiteY3" fmla="*/ 488687 h 488687"/>
              <a:gd name="connsiteX4" fmla="*/ 0 w 613235"/>
              <a:gd name="connsiteY4" fmla="*/ 488687 h 488687"/>
              <a:gd name="connsiteX0" fmla="*/ 0 w 487029"/>
              <a:gd name="connsiteY0" fmla="*/ 360100 h 488687"/>
              <a:gd name="connsiteX1" fmla="*/ 358239 w 487029"/>
              <a:gd name="connsiteY1" fmla="*/ 0 h 488687"/>
              <a:gd name="connsiteX2" fmla="*/ 487029 w 487029"/>
              <a:gd name="connsiteY2" fmla="*/ 0 h 488687"/>
              <a:gd name="connsiteX3" fmla="*/ 2584 w 487029"/>
              <a:gd name="connsiteY3" fmla="*/ 488687 h 488687"/>
              <a:gd name="connsiteX4" fmla="*/ 0 w 487029"/>
              <a:gd name="connsiteY4" fmla="*/ 360100 h 488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7029" h="488687">
                <a:moveTo>
                  <a:pt x="0" y="360100"/>
                </a:moveTo>
                <a:lnTo>
                  <a:pt x="358239" y="0"/>
                </a:lnTo>
                <a:lnTo>
                  <a:pt x="487029" y="0"/>
                </a:lnTo>
                <a:lnTo>
                  <a:pt x="2584" y="488687"/>
                </a:lnTo>
                <a:cubicBezTo>
                  <a:pt x="1723" y="445825"/>
                  <a:pt x="861" y="402962"/>
                  <a:pt x="0" y="360100"/>
                </a:cubicBezTo>
                <a:close/>
              </a:path>
            </a:pathLst>
          </a:custGeom>
          <a:solidFill>
            <a:srgbClr val="B7EA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3D96CE-06FD-255F-77CB-96B88E7C56EE}"/>
              </a:ext>
            </a:extLst>
          </p:cNvPr>
          <p:cNvSpPr txBox="1"/>
          <p:nvPr/>
        </p:nvSpPr>
        <p:spPr>
          <a:xfrm>
            <a:off x="0" y="137603"/>
            <a:ext cx="9433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02</a:t>
            </a:r>
            <a:endParaRPr lang="ko-KR" altLang="en-US" sz="32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31A7C2-9BBB-36B8-1F13-156A7D99DE50}"/>
              </a:ext>
            </a:extLst>
          </p:cNvPr>
          <p:cNvSpPr txBox="1"/>
          <p:nvPr/>
        </p:nvSpPr>
        <p:spPr>
          <a:xfrm>
            <a:off x="1289585" y="200033"/>
            <a:ext cx="64694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숫자를 </a:t>
            </a:r>
            <a:r>
              <a:rPr lang="ko-KR" altLang="en-US" sz="2400" dirty="0" err="1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입력받아</a:t>
            </a:r>
            <a:r>
              <a:rPr lang="ko-KR" altLang="en-US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출력하기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A057E49-CC5F-D32B-EB16-5EA0FB5BE0F0}"/>
              </a:ext>
            </a:extLst>
          </p:cNvPr>
          <p:cNvSpPr txBox="1"/>
          <p:nvPr/>
        </p:nvSpPr>
        <p:spPr>
          <a:xfrm>
            <a:off x="943360" y="1632094"/>
            <a:ext cx="10305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다음 코드를 입력하고 추가로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100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을 입력한다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1A786B73-5943-4B63-3B52-260A41314482}"/>
              </a:ext>
            </a:extLst>
          </p:cNvPr>
          <p:cNvSpPr/>
          <p:nvPr/>
        </p:nvSpPr>
        <p:spPr>
          <a:xfrm>
            <a:off x="639634" y="1249400"/>
            <a:ext cx="303724" cy="303724"/>
          </a:xfrm>
          <a:prstGeom prst="diamond">
            <a:avLst/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4FB119-4A75-B4A7-CF91-85157287A2B9}"/>
              </a:ext>
            </a:extLst>
          </p:cNvPr>
          <p:cNvSpPr txBox="1"/>
          <p:nvPr/>
        </p:nvSpPr>
        <p:spPr>
          <a:xfrm>
            <a:off x="943357" y="1170429"/>
            <a:ext cx="62386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Input() </a:t>
            </a:r>
            <a:r>
              <a:rPr lang="ko-KR" altLang="en-US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함수의 활용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78C533D-090B-FFA5-0193-CAB827AF4F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706" y="6522064"/>
            <a:ext cx="1299531" cy="21467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75164A5-ED7D-6FA2-AEA0-D06916E776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1237" y="2093759"/>
            <a:ext cx="7629525" cy="112395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B86FAA3-9C49-EBD5-4112-2DF7204DD097}"/>
              </a:ext>
            </a:extLst>
          </p:cNvPr>
          <p:cNvSpPr txBox="1"/>
          <p:nvPr/>
        </p:nvSpPr>
        <p:spPr>
          <a:xfrm>
            <a:off x="954833" y="3626420"/>
            <a:ext cx="10305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input()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함수에서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입력받을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때 주의할 점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C1AAC04-E37C-B021-5307-A1838987F9E3}"/>
              </a:ext>
            </a:extLst>
          </p:cNvPr>
          <p:cNvSpPr txBox="1"/>
          <p:nvPr/>
        </p:nvSpPr>
        <p:spPr>
          <a:xfrm>
            <a:off x="1093644" y="4019284"/>
            <a:ext cx="10305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input()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함수로 값을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입력받고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변수에 저장하지 않으면 화면에 출력한 후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b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</a:b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그냥 사라지므로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input()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함수는 입력된 값을 </a:t>
            </a:r>
            <a:r>
              <a:rPr lang="ko-KR" altLang="en-US" dirty="0">
                <a:solidFill>
                  <a:srgbClr val="F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변수에 저장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하는 것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이 일반적이다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58CA783C-47BF-E56B-156A-D7BAD9F0AF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7949" y="4744632"/>
            <a:ext cx="7639050" cy="1114425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8DCB07C0-FAF6-DCE1-6B48-8B3BB7B3C038}"/>
              </a:ext>
            </a:extLst>
          </p:cNvPr>
          <p:cNvSpPr txBox="1"/>
          <p:nvPr/>
        </p:nvSpPr>
        <p:spPr>
          <a:xfrm>
            <a:off x="1104500" y="5920427"/>
            <a:ext cx="96832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>
                <a:solidFill>
                  <a:schemeClr val="accent2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num1 </a:t>
            </a:r>
            <a:r>
              <a:rPr lang="ko-KR" altLang="en-US" sz="1600" dirty="0">
                <a:solidFill>
                  <a:schemeClr val="accent2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변수에 </a:t>
            </a:r>
            <a:r>
              <a:rPr lang="en-US" altLang="ko-KR" sz="1600" dirty="0">
                <a:solidFill>
                  <a:schemeClr val="accent2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100</a:t>
            </a:r>
            <a:r>
              <a:rPr lang="ko-KR" altLang="en-US" sz="1600" dirty="0">
                <a:solidFill>
                  <a:schemeClr val="accent2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이라는 </a:t>
            </a:r>
            <a:r>
              <a:rPr lang="ko-KR" altLang="en-US" sz="1600" dirty="0">
                <a:solidFill>
                  <a:schemeClr val="accent2"/>
                </a:solidFill>
                <a:highlight>
                  <a:srgbClr val="FFFF00"/>
                </a:highlight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문자열</a:t>
            </a:r>
            <a:r>
              <a:rPr lang="ko-KR" altLang="en-US" sz="1600" dirty="0">
                <a:solidFill>
                  <a:schemeClr val="accent2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이 저장되었다</a:t>
            </a:r>
            <a:r>
              <a:rPr lang="en-US" altLang="ko-KR" sz="1600" dirty="0">
                <a:solidFill>
                  <a:schemeClr val="accent2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321850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3B15F5-4CBE-19BA-A581-9C28B7BADC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각 삼각형 16">
            <a:extLst>
              <a:ext uri="{FF2B5EF4-FFF2-40B4-BE49-F238E27FC236}">
                <a16:creationId xmlns:a16="http://schemas.microsoft.com/office/drawing/2014/main" id="{03D7D128-47BC-3397-A4AD-7274240CB391}"/>
              </a:ext>
            </a:extLst>
          </p:cNvPr>
          <p:cNvSpPr/>
          <p:nvPr/>
        </p:nvSpPr>
        <p:spPr>
          <a:xfrm flipH="1">
            <a:off x="10626570" y="5335480"/>
            <a:ext cx="1565429" cy="1522520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평행 사변형 11">
            <a:extLst>
              <a:ext uri="{FF2B5EF4-FFF2-40B4-BE49-F238E27FC236}">
                <a16:creationId xmlns:a16="http://schemas.microsoft.com/office/drawing/2014/main" id="{363FCB6D-D01E-D265-BB5B-99F7E92EA71C}"/>
              </a:ext>
            </a:extLst>
          </p:cNvPr>
          <p:cNvSpPr/>
          <p:nvPr/>
        </p:nvSpPr>
        <p:spPr>
          <a:xfrm>
            <a:off x="346229" y="0"/>
            <a:ext cx="11274641" cy="754603"/>
          </a:xfrm>
          <a:prstGeom prst="parallelogram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각 삼각형 12">
            <a:extLst>
              <a:ext uri="{FF2B5EF4-FFF2-40B4-BE49-F238E27FC236}">
                <a16:creationId xmlns:a16="http://schemas.microsoft.com/office/drawing/2014/main" id="{8C2853E1-7DBE-0911-5806-288D24623C0E}"/>
              </a:ext>
            </a:extLst>
          </p:cNvPr>
          <p:cNvSpPr/>
          <p:nvPr/>
        </p:nvSpPr>
        <p:spPr>
          <a:xfrm flipV="1">
            <a:off x="11425560" y="-1"/>
            <a:ext cx="766439" cy="754603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F54E29A1-AAF4-20DC-B26E-845C8B66D214}"/>
              </a:ext>
            </a:extLst>
          </p:cNvPr>
          <p:cNvSpPr/>
          <p:nvPr/>
        </p:nvSpPr>
        <p:spPr>
          <a:xfrm>
            <a:off x="11260115" y="586896"/>
            <a:ext cx="425805" cy="425805"/>
          </a:xfrm>
          <a:prstGeom prst="diamond">
            <a:avLst/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B98D2EA-1A29-C14B-5CE2-FE7634DF7C38}"/>
              </a:ext>
            </a:extLst>
          </p:cNvPr>
          <p:cNvSpPr/>
          <p:nvPr/>
        </p:nvSpPr>
        <p:spPr>
          <a:xfrm>
            <a:off x="0" y="0"/>
            <a:ext cx="1420427" cy="1030457"/>
          </a:xfrm>
          <a:custGeom>
            <a:avLst/>
            <a:gdLst>
              <a:gd name="connsiteX0" fmla="*/ 0 w 1420427"/>
              <a:gd name="connsiteY0" fmla="*/ 0 h 1029810"/>
              <a:gd name="connsiteX1" fmla="*/ 1420427 w 1420427"/>
              <a:gd name="connsiteY1" fmla="*/ 0 h 1029810"/>
              <a:gd name="connsiteX2" fmla="*/ 1420427 w 1420427"/>
              <a:gd name="connsiteY2" fmla="*/ 1029810 h 1029810"/>
              <a:gd name="connsiteX3" fmla="*/ 0 w 1420427"/>
              <a:gd name="connsiteY3" fmla="*/ 1029810 h 1029810"/>
              <a:gd name="connsiteX4" fmla="*/ 0 w 1420427"/>
              <a:gd name="connsiteY4" fmla="*/ 0 h 1029810"/>
              <a:gd name="connsiteX0" fmla="*/ 0 w 1420427"/>
              <a:gd name="connsiteY0" fmla="*/ 0 h 1029810"/>
              <a:gd name="connsiteX1" fmla="*/ 1420427 w 1420427"/>
              <a:gd name="connsiteY1" fmla="*/ 0 h 1029810"/>
              <a:gd name="connsiteX2" fmla="*/ 452761 w 1420427"/>
              <a:gd name="connsiteY2" fmla="*/ 1020932 h 1029810"/>
              <a:gd name="connsiteX3" fmla="*/ 0 w 1420427"/>
              <a:gd name="connsiteY3" fmla="*/ 1029810 h 1029810"/>
              <a:gd name="connsiteX4" fmla="*/ 0 w 1420427"/>
              <a:gd name="connsiteY4" fmla="*/ 0 h 1029810"/>
              <a:gd name="connsiteX0" fmla="*/ 0 w 1420427"/>
              <a:gd name="connsiteY0" fmla="*/ 0 h 1030457"/>
              <a:gd name="connsiteX1" fmla="*/ 1420427 w 1420427"/>
              <a:gd name="connsiteY1" fmla="*/ 0 h 1030457"/>
              <a:gd name="connsiteX2" fmla="*/ 445618 w 1420427"/>
              <a:gd name="connsiteY2" fmla="*/ 1030457 h 1030457"/>
              <a:gd name="connsiteX3" fmla="*/ 0 w 1420427"/>
              <a:gd name="connsiteY3" fmla="*/ 1029810 h 1030457"/>
              <a:gd name="connsiteX4" fmla="*/ 0 w 1420427"/>
              <a:gd name="connsiteY4" fmla="*/ 0 h 1030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0427" h="1030457">
                <a:moveTo>
                  <a:pt x="0" y="0"/>
                </a:moveTo>
                <a:lnTo>
                  <a:pt x="1420427" y="0"/>
                </a:lnTo>
                <a:lnTo>
                  <a:pt x="445618" y="1030457"/>
                </a:lnTo>
                <a:lnTo>
                  <a:pt x="0" y="1029810"/>
                </a:lnTo>
                <a:lnTo>
                  <a:pt x="0" y="0"/>
                </a:lnTo>
                <a:close/>
              </a:path>
            </a:pathLst>
          </a:cu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각 삼각형 14">
            <a:extLst>
              <a:ext uri="{FF2B5EF4-FFF2-40B4-BE49-F238E27FC236}">
                <a16:creationId xmlns:a16="http://schemas.microsoft.com/office/drawing/2014/main" id="{31520553-9195-FFF1-34F6-613E0A39821B}"/>
              </a:ext>
            </a:extLst>
          </p:cNvPr>
          <p:cNvSpPr/>
          <p:nvPr/>
        </p:nvSpPr>
        <p:spPr>
          <a:xfrm flipV="1">
            <a:off x="0" y="-1"/>
            <a:ext cx="281179" cy="275209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각 삼각형 15">
            <a:extLst>
              <a:ext uri="{FF2B5EF4-FFF2-40B4-BE49-F238E27FC236}">
                <a16:creationId xmlns:a16="http://schemas.microsoft.com/office/drawing/2014/main" id="{2CE5104D-CEFC-6A64-3A27-C08FCA9A4162}"/>
              </a:ext>
            </a:extLst>
          </p:cNvPr>
          <p:cNvSpPr/>
          <p:nvPr/>
        </p:nvSpPr>
        <p:spPr>
          <a:xfrm flipH="1">
            <a:off x="11721914" y="6400800"/>
            <a:ext cx="470085" cy="45720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평행 사변형 17">
            <a:extLst>
              <a:ext uri="{FF2B5EF4-FFF2-40B4-BE49-F238E27FC236}">
                <a16:creationId xmlns:a16="http://schemas.microsoft.com/office/drawing/2014/main" id="{8C5DE5E5-6D7A-B0AE-3728-CA6521FB57A7}"/>
              </a:ext>
            </a:extLst>
          </p:cNvPr>
          <p:cNvSpPr/>
          <p:nvPr/>
        </p:nvSpPr>
        <p:spPr>
          <a:xfrm>
            <a:off x="10347974" y="5708342"/>
            <a:ext cx="1299530" cy="1149658"/>
          </a:xfrm>
          <a:prstGeom prst="parallelogram">
            <a:avLst>
              <a:gd name="adj" fmla="val 99132"/>
            </a:avLst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평행 사변형 18">
            <a:extLst>
              <a:ext uri="{FF2B5EF4-FFF2-40B4-BE49-F238E27FC236}">
                <a16:creationId xmlns:a16="http://schemas.microsoft.com/office/drawing/2014/main" id="{E3F2B72A-7E09-FBA5-B3DC-F01227E7F07E}"/>
              </a:ext>
            </a:extLst>
          </p:cNvPr>
          <p:cNvSpPr/>
          <p:nvPr/>
        </p:nvSpPr>
        <p:spPr>
          <a:xfrm>
            <a:off x="1065320" y="0"/>
            <a:ext cx="586410" cy="443883"/>
          </a:xfrm>
          <a:prstGeom prst="parallelogram">
            <a:avLst>
              <a:gd name="adj" fmla="val 9913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평행 사변형 19">
            <a:extLst>
              <a:ext uri="{FF2B5EF4-FFF2-40B4-BE49-F238E27FC236}">
                <a16:creationId xmlns:a16="http://schemas.microsoft.com/office/drawing/2014/main" id="{2815D528-411D-F2DC-6E3D-CA38DE1EDE9C}"/>
              </a:ext>
            </a:extLst>
          </p:cNvPr>
          <p:cNvSpPr/>
          <p:nvPr/>
        </p:nvSpPr>
        <p:spPr>
          <a:xfrm>
            <a:off x="1" y="644788"/>
            <a:ext cx="489410" cy="488687"/>
          </a:xfrm>
          <a:custGeom>
            <a:avLst/>
            <a:gdLst>
              <a:gd name="connsiteX0" fmla="*/ 0 w 613235"/>
              <a:gd name="connsiteY0" fmla="*/ 488687 h 488687"/>
              <a:gd name="connsiteX1" fmla="*/ 484445 w 613235"/>
              <a:gd name="connsiteY1" fmla="*/ 0 h 488687"/>
              <a:gd name="connsiteX2" fmla="*/ 613235 w 613235"/>
              <a:gd name="connsiteY2" fmla="*/ 0 h 488687"/>
              <a:gd name="connsiteX3" fmla="*/ 128790 w 613235"/>
              <a:gd name="connsiteY3" fmla="*/ 488687 h 488687"/>
              <a:gd name="connsiteX4" fmla="*/ 0 w 613235"/>
              <a:gd name="connsiteY4" fmla="*/ 488687 h 488687"/>
              <a:gd name="connsiteX0" fmla="*/ 0 w 487029"/>
              <a:gd name="connsiteY0" fmla="*/ 360100 h 488687"/>
              <a:gd name="connsiteX1" fmla="*/ 358239 w 487029"/>
              <a:gd name="connsiteY1" fmla="*/ 0 h 488687"/>
              <a:gd name="connsiteX2" fmla="*/ 487029 w 487029"/>
              <a:gd name="connsiteY2" fmla="*/ 0 h 488687"/>
              <a:gd name="connsiteX3" fmla="*/ 2584 w 487029"/>
              <a:gd name="connsiteY3" fmla="*/ 488687 h 488687"/>
              <a:gd name="connsiteX4" fmla="*/ 0 w 487029"/>
              <a:gd name="connsiteY4" fmla="*/ 360100 h 488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7029" h="488687">
                <a:moveTo>
                  <a:pt x="0" y="360100"/>
                </a:moveTo>
                <a:lnTo>
                  <a:pt x="358239" y="0"/>
                </a:lnTo>
                <a:lnTo>
                  <a:pt x="487029" y="0"/>
                </a:lnTo>
                <a:lnTo>
                  <a:pt x="2584" y="488687"/>
                </a:lnTo>
                <a:cubicBezTo>
                  <a:pt x="1723" y="445825"/>
                  <a:pt x="861" y="402962"/>
                  <a:pt x="0" y="360100"/>
                </a:cubicBezTo>
                <a:close/>
              </a:path>
            </a:pathLst>
          </a:custGeom>
          <a:solidFill>
            <a:srgbClr val="B7EA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2BC110-DA29-044C-715E-7910D1AFB2DA}"/>
              </a:ext>
            </a:extLst>
          </p:cNvPr>
          <p:cNvSpPr txBox="1"/>
          <p:nvPr/>
        </p:nvSpPr>
        <p:spPr>
          <a:xfrm>
            <a:off x="0" y="137603"/>
            <a:ext cx="9433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02</a:t>
            </a:r>
            <a:endParaRPr lang="ko-KR" altLang="en-US" sz="32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E0BFEBD-F2B8-446C-F332-27E484241A04}"/>
              </a:ext>
            </a:extLst>
          </p:cNvPr>
          <p:cNvSpPr txBox="1"/>
          <p:nvPr/>
        </p:nvSpPr>
        <p:spPr>
          <a:xfrm>
            <a:off x="1289585" y="200033"/>
            <a:ext cx="64694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숫자를 </a:t>
            </a:r>
            <a:r>
              <a:rPr lang="ko-KR" altLang="en-US" sz="2400" dirty="0" err="1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입력받아</a:t>
            </a:r>
            <a:r>
              <a:rPr lang="ko-KR" altLang="en-US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출력하기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C063848-9A3A-5FA7-24DF-2DD958F9922A}"/>
              </a:ext>
            </a:extLst>
          </p:cNvPr>
          <p:cNvSpPr txBox="1"/>
          <p:nvPr/>
        </p:nvSpPr>
        <p:spPr>
          <a:xfrm>
            <a:off x="943360" y="1632094"/>
            <a:ext cx="10305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num1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과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num2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를 다음과 같이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입력받고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num1+num2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를 수행해보기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2E9E3A75-8B3B-0299-4B03-3F1F10017396}"/>
              </a:ext>
            </a:extLst>
          </p:cNvPr>
          <p:cNvSpPr/>
          <p:nvPr/>
        </p:nvSpPr>
        <p:spPr>
          <a:xfrm>
            <a:off x="639634" y="1249400"/>
            <a:ext cx="303724" cy="303724"/>
          </a:xfrm>
          <a:prstGeom prst="diamond">
            <a:avLst/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E29004-091D-5C02-D6D5-301991963D07}"/>
              </a:ext>
            </a:extLst>
          </p:cNvPr>
          <p:cNvSpPr txBox="1"/>
          <p:nvPr/>
        </p:nvSpPr>
        <p:spPr>
          <a:xfrm>
            <a:off x="943357" y="1170429"/>
            <a:ext cx="62386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Input() </a:t>
            </a:r>
            <a:r>
              <a:rPr lang="ko-KR" altLang="en-US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함수의 활용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2F00692-6CBB-B8D7-FDB0-E7DE5BA98E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706" y="6522064"/>
            <a:ext cx="1299531" cy="214672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A932204F-B617-2B03-C35A-6403772F51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6475" y="2117155"/>
            <a:ext cx="7639050" cy="1114425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21FDD8C3-F106-E2F2-F926-4E46BC8571FE}"/>
              </a:ext>
            </a:extLst>
          </p:cNvPr>
          <p:cNvSpPr txBox="1"/>
          <p:nvPr/>
        </p:nvSpPr>
        <p:spPr>
          <a:xfrm>
            <a:off x="1065320" y="6184426"/>
            <a:ext cx="96832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>
                <a:solidFill>
                  <a:schemeClr val="accent2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Input()</a:t>
            </a:r>
            <a:r>
              <a:rPr lang="ko-KR" altLang="en-US" sz="1600" dirty="0">
                <a:solidFill>
                  <a:schemeClr val="accent2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함수는 숫자가 아닌 </a:t>
            </a:r>
            <a:r>
              <a:rPr lang="ko-KR" altLang="en-US" sz="1600" dirty="0">
                <a:solidFill>
                  <a:schemeClr val="accent2"/>
                </a:solidFill>
                <a:highlight>
                  <a:srgbClr val="FFFF00"/>
                </a:highlight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문자열</a:t>
            </a:r>
            <a:r>
              <a:rPr lang="ko-KR" altLang="en-US" sz="1600" dirty="0">
                <a:solidFill>
                  <a:schemeClr val="accent2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을 저장하므로</a:t>
            </a:r>
            <a:r>
              <a:rPr lang="en-US" altLang="ko-KR" sz="1600" dirty="0">
                <a:solidFill>
                  <a:schemeClr val="accent2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altLang="en-US" sz="1600" dirty="0" err="1">
                <a:solidFill>
                  <a:schemeClr val="accent2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숫자간의</a:t>
            </a:r>
            <a:r>
              <a:rPr lang="ko-KR" altLang="en-US" sz="1600" dirty="0">
                <a:solidFill>
                  <a:schemeClr val="accent2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계산이 아닌 문자열간 계산이 이루어진 것</a:t>
            </a:r>
            <a:endParaRPr lang="en-US" altLang="ko-KR" sz="1600" dirty="0">
              <a:solidFill>
                <a:schemeClr val="accent2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F872717-5C36-8B79-7930-5E04449B11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6475" y="3231580"/>
            <a:ext cx="7610475" cy="112395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E2BB0725-00B1-E34F-E6BE-BE03122F4E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76475" y="4355530"/>
            <a:ext cx="7600950" cy="857250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1375403E-CF03-B68E-A4E4-86875AB6D1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57425" y="5229753"/>
            <a:ext cx="7629525" cy="885825"/>
          </a:xfrm>
          <a:prstGeom prst="rect">
            <a:avLst/>
          </a:prstGeom>
        </p:spPr>
      </p:pic>
      <p:sp>
        <p:nvSpPr>
          <p:cNvPr id="29" name="모서리가 둥근 직사각형 4">
            <a:extLst>
              <a:ext uri="{FF2B5EF4-FFF2-40B4-BE49-F238E27FC236}">
                <a16:creationId xmlns:a16="http://schemas.microsoft.com/office/drawing/2014/main" id="{5A57382A-D13A-D86E-FDAC-428D187D13EF}"/>
              </a:ext>
            </a:extLst>
          </p:cNvPr>
          <p:cNvSpPr/>
          <p:nvPr/>
        </p:nvSpPr>
        <p:spPr>
          <a:xfrm>
            <a:off x="2384136" y="5648830"/>
            <a:ext cx="977230" cy="297554"/>
          </a:xfrm>
          <a:prstGeom prst="roundRect">
            <a:avLst/>
          </a:prstGeom>
          <a:solidFill>
            <a:srgbClr val="F2F3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369606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9" grpId="0" animBg="1"/>
      <p:bldP spid="29" grpId="1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F94DE7-DD81-954C-FFFB-C22B6C6AB2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각 삼각형 16">
            <a:extLst>
              <a:ext uri="{FF2B5EF4-FFF2-40B4-BE49-F238E27FC236}">
                <a16:creationId xmlns:a16="http://schemas.microsoft.com/office/drawing/2014/main" id="{05C4CA03-C9E2-DFAB-E36C-06E04A992882}"/>
              </a:ext>
            </a:extLst>
          </p:cNvPr>
          <p:cNvSpPr/>
          <p:nvPr/>
        </p:nvSpPr>
        <p:spPr>
          <a:xfrm flipH="1">
            <a:off x="10626570" y="5335480"/>
            <a:ext cx="1565429" cy="1522520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평행 사변형 11">
            <a:extLst>
              <a:ext uri="{FF2B5EF4-FFF2-40B4-BE49-F238E27FC236}">
                <a16:creationId xmlns:a16="http://schemas.microsoft.com/office/drawing/2014/main" id="{47143797-D9FC-AFA4-A8CC-BEFDBD9D22BC}"/>
              </a:ext>
            </a:extLst>
          </p:cNvPr>
          <p:cNvSpPr/>
          <p:nvPr/>
        </p:nvSpPr>
        <p:spPr>
          <a:xfrm>
            <a:off x="346229" y="0"/>
            <a:ext cx="11274641" cy="754603"/>
          </a:xfrm>
          <a:prstGeom prst="parallelogram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각 삼각형 12">
            <a:extLst>
              <a:ext uri="{FF2B5EF4-FFF2-40B4-BE49-F238E27FC236}">
                <a16:creationId xmlns:a16="http://schemas.microsoft.com/office/drawing/2014/main" id="{8E97E573-6770-76D9-BF6C-8B2F925EA6E6}"/>
              </a:ext>
            </a:extLst>
          </p:cNvPr>
          <p:cNvSpPr/>
          <p:nvPr/>
        </p:nvSpPr>
        <p:spPr>
          <a:xfrm flipV="1">
            <a:off x="11425560" y="-1"/>
            <a:ext cx="766439" cy="754603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E8600018-6426-741D-9F8D-E1210646594E}"/>
              </a:ext>
            </a:extLst>
          </p:cNvPr>
          <p:cNvSpPr/>
          <p:nvPr/>
        </p:nvSpPr>
        <p:spPr>
          <a:xfrm>
            <a:off x="11260115" y="586896"/>
            <a:ext cx="425805" cy="425805"/>
          </a:xfrm>
          <a:prstGeom prst="diamond">
            <a:avLst/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2F17BE8-5FC8-3B09-68BC-83FD67F32E13}"/>
              </a:ext>
            </a:extLst>
          </p:cNvPr>
          <p:cNvSpPr/>
          <p:nvPr/>
        </p:nvSpPr>
        <p:spPr>
          <a:xfrm>
            <a:off x="0" y="0"/>
            <a:ext cx="1420427" cy="1030457"/>
          </a:xfrm>
          <a:custGeom>
            <a:avLst/>
            <a:gdLst>
              <a:gd name="connsiteX0" fmla="*/ 0 w 1420427"/>
              <a:gd name="connsiteY0" fmla="*/ 0 h 1029810"/>
              <a:gd name="connsiteX1" fmla="*/ 1420427 w 1420427"/>
              <a:gd name="connsiteY1" fmla="*/ 0 h 1029810"/>
              <a:gd name="connsiteX2" fmla="*/ 1420427 w 1420427"/>
              <a:gd name="connsiteY2" fmla="*/ 1029810 h 1029810"/>
              <a:gd name="connsiteX3" fmla="*/ 0 w 1420427"/>
              <a:gd name="connsiteY3" fmla="*/ 1029810 h 1029810"/>
              <a:gd name="connsiteX4" fmla="*/ 0 w 1420427"/>
              <a:gd name="connsiteY4" fmla="*/ 0 h 1029810"/>
              <a:gd name="connsiteX0" fmla="*/ 0 w 1420427"/>
              <a:gd name="connsiteY0" fmla="*/ 0 h 1029810"/>
              <a:gd name="connsiteX1" fmla="*/ 1420427 w 1420427"/>
              <a:gd name="connsiteY1" fmla="*/ 0 h 1029810"/>
              <a:gd name="connsiteX2" fmla="*/ 452761 w 1420427"/>
              <a:gd name="connsiteY2" fmla="*/ 1020932 h 1029810"/>
              <a:gd name="connsiteX3" fmla="*/ 0 w 1420427"/>
              <a:gd name="connsiteY3" fmla="*/ 1029810 h 1029810"/>
              <a:gd name="connsiteX4" fmla="*/ 0 w 1420427"/>
              <a:gd name="connsiteY4" fmla="*/ 0 h 1029810"/>
              <a:gd name="connsiteX0" fmla="*/ 0 w 1420427"/>
              <a:gd name="connsiteY0" fmla="*/ 0 h 1030457"/>
              <a:gd name="connsiteX1" fmla="*/ 1420427 w 1420427"/>
              <a:gd name="connsiteY1" fmla="*/ 0 h 1030457"/>
              <a:gd name="connsiteX2" fmla="*/ 445618 w 1420427"/>
              <a:gd name="connsiteY2" fmla="*/ 1030457 h 1030457"/>
              <a:gd name="connsiteX3" fmla="*/ 0 w 1420427"/>
              <a:gd name="connsiteY3" fmla="*/ 1029810 h 1030457"/>
              <a:gd name="connsiteX4" fmla="*/ 0 w 1420427"/>
              <a:gd name="connsiteY4" fmla="*/ 0 h 1030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0427" h="1030457">
                <a:moveTo>
                  <a:pt x="0" y="0"/>
                </a:moveTo>
                <a:lnTo>
                  <a:pt x="1420427" y="0"/>
                </a:lnTo>
                <a:lnTo>
                  <a:pt x="445618" y="1030457"/>
                </a:lnTo>
                <a:lnTo>
                  <a:pt x="0" y="1029810"/>
                </a:lnTo>
                <a:lnTo>
                  <a:pt x="0" y="0"/>
                </a:lnTo>
                <a:close/>
              </a:path>
            </a:pathLst>
          </a:cu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각 삼각형 14">
            <a:extLst>
              <a:ext uri="{FF2B5EF4-FFF2-40B4-BE49-F238E27FC236}">
                <a16:creationId xmlns:a16="http://schemas.microsoft.com/office/drawing/2014/main" id="{850B4C63-6EAC-4F65-302E-37A96FE3F3BD}"/>
              </a:ext>
            </a:extLst>
          </p:cNvPr>
          <p:cNvSpPr/>
          <p:nvPr/>
        </p:nvSpPr>
        <p:spPr>
          <a:xfrm flipV="1">
            <a:off x="0" y="-1"/>
            <a:ext cx="281179" cy="275209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각 삼각형 15">
            <a:extLst>
              <a:ext uri="{FF2B5EF4-FFF2-40B4-BE49-F238E27FC236}">
                <a16:creationId xmlns:a16="http://schemas.microsoft.com/office/drawing/2014/main" id="{6D6FC411-4709-7F14-D77B-D6F84BCB94E4}"/>
              </a:ext>
            </a:extLst>
          </p:cNvPr>
          <p:cNvSpPr/>
          <p:nvPr/>
        </p:nvSpPr>
        <p:spPr>
          <a:xfrm flipH="1">
            <a:off x="11721914" y="6400800"/>
            <a:ext cx="470085" cy="45720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평행 사변형 17">
            <a:extLst>
              <a:ext uri="{FF2B5EF4-FFF2-40B4-BE49-F238E27FC236}">
                <a16:creationId xmlns:a16="http://schemas.microsoft.com/office/drawing/2014/main" id="{DD38686A-C24F-8D51-C7CF-651E13E700B4}"/>
              </a:ext>
            </a:extLst>
          </p:cNvPr>
          <p:cNvSpPr/>
          <p:nvPr/>
        </p:nvSpPr>
        <p:spPr>
          <a:xfrm>
            <a:off x="10347974" y="5708342"/>
            <a:ext cx="1299530" cy="1149658"/>
          </a:xfrm>
          <a:prstGeom prst="parallelogram">
            <a:avLst>
              <a:gd name="adj" fmla="val 99132"/>
            </a:avLst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평행 사변형 18">
            <a:extLst>
              <a:ext uri="{FF2B5EF4-FFF2-40B4-BE49-F238E27FC236}">
                <a16:creationId xmlns:a16="http://schemas.microsoft.com/office/drawing/2014/main" id="{5CB71904-8076-84CC-82A7-FC409553ADB4}"/>
              </a:ext>
            </a:extLst>
          </p:cNvPr>
          <p:cNvSpPr/>
          <p:nvPr/>
        </p:nvSpPr>
        <p:spPr>
          <a:xfrm>
            <a:off x="1065320" y="0"/>
            <a:ext cx="586410" cy="443883"/>
          </a:xfrm>
          <a:prstGeom prst="parallelogram">
            <a:avLst>
              <a:gd name="adj" fmla="val 9913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평행 사변형 19">
            <a:extLst>
              <a:ext uri="{FF2B5EF4-FFF2-40B4-BE49-F238E27FC236}">
                <a16:creationId xmlns:a16="http://schemas.microsoft.com/office/drawing/2014/main" id="{A46EA057-8903-EDF5-5FB0-E7332C0FCBA7}"/>
              </a:ext>
            </a:extLst>
          </p:cNvPr>
          <p:cNvSpPr/>
          <p:nvPr/>
        </p:nvSpPr>
        <p:spPr>
          <a:xfrm>
            <a:off x="1" y="644788"/>
            <a:ext cx="489410" cy="488687"/>
          </a:xfrm>
          <a:custGeom>
            <a:avLst/>
            <a:gdLst>
              <a:gd name="connsiteX0" fmla="*/ 0 w 613235"/>
              <a:gd name="connsiteY0" fmla="*/ 488687 h 488687"/>
              <a:gd name="connsiteX1" fmla="*/ 484445 w 613235"/>
              <a:gd name="connsiteY1" fmla="*/ 0 h 488687"/>
              <a:gd name="connsiteX2" fmla="*/ 613235 w 613235"/>
              <a:gd name="connsiteY2" fmla="*/ 0 h 488687"/>
              <a:gd name="connsiteX3" fmla="*/ 128790 w 613235"/>
              <a:gd name="connsiteY3" fmla="*/ 488687 h 488687"/>
              <a:gd name="connsiteX4" fmla="*/ 0 w 613235"/>
              <a:gd name="connsiteY4" fmla="*/ 488687 h 488687"/>
              <a:gd name="connsiteX0" fmla="*/ 0 w 487029"/>
              <a:gd name="connsiteY0" fmla="*/ 360100 h 488687"/>
              <a:gd name="connsiteX1" fmla="*/ 358239 w 487029"/>
              <a:gd name="connsiteY1" fmla="*/ 0 h 488687"/>
              <a:gd name="connsiteX2" fmla="*/ 487029 w 487029"/>
              <a:gd name="connsiteY2" fmla="*/ 0 h 488687"/>
              <a:gd name="connsiteX3" fmla="*/ 2584 w 487029"/>
              <a:gd name="connsiteY3" fmla="*/ 488687 h 488687"/>
              <a:gd name="connsiteX4" fmla="*/ 0 w 487029"/>
              <a:gd name="connsiteY4" fmla="*/ 360100 h 488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7029" h="488687">
                <a:moveTo>
                  <a:pt x="0" y="360100"/>
                </a:moveTo>
                <a:lnTo>
                  <a:pt x="358239" y="0"/>
                </a:lnTo>
                <a:lnTo>
                  <a:pt x="487029" y="0"/>
                </a:lnTo>
                <a:lnTo>
                  <a:pt x="2584" y="488687"/>
                </a:lnTo>
                <a:cubicBezTo>
                  <a:pt x="1723" y="445825"/>
                  <a:pt x="861" y="402962"/>
                  <a:pt x="0" y="360100"/>
                </a:cubicBezTo>
                <a:close/>
              </a:path>
            </a:pathLst>
          </a:custGeom>
          <a:solidFill>
            <a:srgbClr val="B7EA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C875AC5-F6C9-D17D-2037-5DE30BBF8895}"/>
              </a:ext>
            </a:extLst>
          </p:cNvPr>
          <p:cNvSpPr txBox="1"/>
          <p:nvPr/>
        </p:nvSpPr>
        <p:spPr>
          <a:xfrm>
            <a:off x="0" y="137603"/>
            <a:ext cx="9433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02</a:t>
            </a:r>
            <a:endParaRPr lang="ko-KR" altLang="en-US" sz="32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39AA50-F217-0E58-0BF7-BA2246D470EB}"/>
              </a:ext>
            </a:extLst>
          </p:cNvPr>
          <p:cNvSpPr txBox="1"/>
          <p:nvPr/>
        </p:nvSpPr>
        <p:spPr>
          <a:xfrm>
            <a:off x="1289585" y="200033"/>
            <a:ext cx="64694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숫자를 </a:t>
            </a:r>
            <a:r>
              <a:rPr lang="ko-KR" altLang="en-US" sz="2400" dirty="0" err="1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입력받아</a:t>
            </a:r>
            <a:r>
              <a:rPr lang="ko-KR" altLang="en-US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출력하기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851A088-BC8C-5B02-13FC-1094E00699A2}"/>
              </a:ext>
            </a:extLst>
          </p:cNvPr>
          <p:cNvSpPr txBox="1"/>
          <p:nvPr/>
        </p:nvSpPr>
        <p:spPr>
          <a:xfrm>
            <a:off x="943360" y="1632094"/>
            <a:ext cx="10305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int()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함수는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()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안의 값을 </a:t>
            </a:r>
            <a:r>
              <a:rPr lang="ko-KR" altLang="en-US" dirty="0">
                <a:solidFill>
                  <a:srgbClr val="FF0000"/>
                </a:solidFill>
                <a:highlight>
                  <a:srgbClr val="FFFF00"/>
                </a:highlight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정수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로 변환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해주는 함수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13E78882-FC58-4438-354D-49F343E85538}"/>
              </a:ext>
            </a:extLst>
          </p:cNvPr>
          <p:cNvSpPr/>
          <p:nvPr/>
        </p:nvSpPr>
        <p:spPr>
          <a:xfrm>
            <a:off x="639634" y="1249400"/>
            <a:ext cx="303724" cy="303724"/>
          </a:xfrm>
          <a:prstGeom prst="diamond">
            <a:avLst/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859F28D-0FC3-509D-4A28-AB67F1C35E6A}"/>
              </a:ext>
            </a:extLst>
          </p:cNvPr>
          <p:cNvSpPr txBox="1"/>
          <p:nvPr/>
        </p:nvSpPr>
        <p:spPr>
          <a:xfrm>
            <a:off x="943357" y="1170429"/>
            <a:ext cx="62386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Int() </a:t>
            </a:r>
            <a:r>
              <a:rPr lang="ko-KR" altLang="en-US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함수의 활용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2F24EAD-FA9E-BA0E-60C1-8323E2916E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706" y="6522064"/>
            <a:ext cx="1299531" cy="21467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40545B2-90B2-155F-FD3F-E35740D16C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6561" y="2108376"/>
            <a:ext cx="5133975" cy="1647825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F773E39B-0C6F-DDBA-EC9D-DA4C4E4C4A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0000" y="3948436"/>
            <a:ext cx="7620000" cy="221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1978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1F203F-4736-39B4-0B23-382890DAD2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각 삼각형 16">
            <a:extLst>
              <a:ext uri="{FF2B5EF4-FFF2-40B4-BE49-F238E27FC236}">
                <a16:creationId xmlns:a16="http://schemas.microsoft.com/office/drawing/2014/main" id="{7F8A4AF2-9C51-05DA-C0A0-98F092A01F46}"/>
              </a:ext>
            </a:extLst>
          </p:cNvPr>
          <p:cNvSpPr/>
          <p:nvPr/>
        </p:nvSpPr>
        <p:spPr>
          <a:xfrm flipH="1">
            <a:off x="10626570" y="5335480"/>
            <a:ext cx="1565429" cy="1522520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평행 사변형 11">
            <a:extLst>
              <a:ext uri="{FF2B5EF4-FFF2-40B4-BE49-F238E27FC236}">
                <a16:creationId xmlns:a16="http://schemas.microsoft.com/office/drawing/2014/main" id="{08C203D1-E787-8C03-13FC-B12F460C8E88}"/>
              </a:ext>
            </a:extLst>
          </p:cNvPr>
          <p:cNvSpPr/>
          <p:nvPr/>
        </p:nvSpPr>
        <p:spPr>
          <a:xfrm>
            <a:off x="346229" y="0"/>
            <a:ext cx="11274641" cy="754603"/>
          </a:xfrm>
          <a:prstGeom prst="parallelogram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각 삼각형 12">
            <a:extLst>
              <a:ext uri="{FF2B5EF4-FFF2-40B4-BE49-F238E27FC236}">
                <a16:creationId xmlns:a16="http://schemas.microsoft.com/office/drawing/2014/main" id="{3910A451-D80E-146D-E666-A88E2BA88490}"/>
              </a:ext>
            </a:extLst>
          </p:cNvPr>
          <p:cNvSpPr/>
          <p:nvPr/>
        </p:nvSpPr>
        <p:spPr>
          <a:xfrm flipV="1">
            <a:off x="11425560" y="-1"/>
            <a:ext cx="766439" cy="754603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3B106B95-324A-5F81-4A6A-4B65768E9EC2}"/>
              </a:ext>
            </a:extLst>
          </p:cNvPr>
          <p:cNvSpPr/>
          <p:nvPr/>
        </p:nvSpPr>
        <p:spPr>
          <a:xfrm>
            <a:off x="11260115" y="586896"/>
            <a:ext cx="425805" cy="425805"/>
          </a:xfrm>
          <a:prstGeom prst="diamond">
            <a:avLst/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9BAFAE0-5F36-2A04-3DCA-825E044E0E3A}"/>
              </a:ext>
            </a:extLst>
          </p:cNvPr>
          <p:cNvSpPr/>
          <p:nvPr/>
        </p:nvSpPr>
        <p:spPr>
          <a:xfrm>
            <a:off x="0" y="0"/>
            <a:ext cx="1420427" cy="1030457"/>
          </a:xfrm>
          <a:custGeom>
            <a:avLst/>
            <a:gdLst>
              <a:gd name="connsiteX0" fmla="*/ 0 w 1420427"/>
              <a:gd name="connsiteY0" fmla="*/ 0 h 1029810"/>
              <a:gd name="connsiteX1" fmla="*/ 1420427 w 1420427"/>
              <a:gd name="connsiteY1" fmla="*/ 0 h 1029810"/>
              <a:gd name="connsiteX2" fmla="*/ 1420427 w 1420427"/>
              <a:gd name="connsiteY2" fmla="*/ 1029810 h 1029810"/>
              <a:gd name="connsiteX3" fmla="*/ 0 w 1420427"/>
              <a:gd name="connsiteY3" fmla="*/ 1029810 h 1029810"/>
              <a:gd name="connsiteX4" fmla="*/ 0 w 1420427"/>
              <a:gd name="connsiteY4" fmla="*/ 0 h 1029810"/>
              <a:gd name="connsiteX0" fmla="*/ 0 w 1420427"/>
              <a:gd name="connsiteY0" fmla="*/ 0 h 1029810"/>
              <a:gd name="connsiteX1" fmla="*/ 1420427 w 1420427"/>
              <a:gd name="connsiteY1" fmla="*/ 0 h 1029810"/>
              <a:gd name="connsiteX2" fmla="*/ 452761 w 1420427"/>
              <a:gd name="connsiteY2" fmla="*/ 1020932 h 1029810"/>
              <a:gd name="connsiteX3" fmla="*/ 0 w 1420427"/>
              <a:gd name="connsiteY3" fmla="*/ 1029810 h 1029810"/>
              <a:gd name="connsiteX4" fmla="*/ 0 w 1420427"/>
              <a:gd name="connsiteY4" fmla="*/ 0 h 1029810"/>
              <a:gd name="connsiteX0" fmla="*/ 0 w 1420427"/>
              <a:gd name="connsiteY0" fmla="*/ 0 h 1030457"/>
              <a:gd name="connsiteX1" fmla="*/ 1420427 w 1420427"/>
              <a:gd name="connsiteY1" fmla="*/ 0 h 1030457"/>
              <a:gd name="connsiteX2" fmla="*/ 445618 w 1420427"/>
              <a:gd name="connsiteY2" fmla="*/ 1030457 h 1030457"/>
              <a:gd name="connsiteX3" fmla="*/ 0 w 1420427"/>
              <a:gd name="connsiteY3" fmla="*/ 1029810 h 1030457"/>
              <a:gd name="connsiteX4" fmla="*/ 0 w 1420427"/>
              <a:gd name="connsiteY4" fmla="*/ 0 h 1030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0427" h="1030457">
                <a:moveTo>
                  <a:pt x="0" y="0"/>
                </a:moveTo>
                <a:lnTo>
                  <a:pt x="1420427" y="0"/>
                </a:lnTo>
                <a:lnTo>
                  <a:pt x="445618" y="1030457"/>
                </a:lnTo>
                <a:lnTo>
                  <a:pt x="0" y="1029810"/>
                </a:lnTo>
                <a:lnTo>
                  <a:pt x="0" y="0"/>
                </a:lnTo>
                <a:close/>
              </a:path>
            </a:pathLst>
          </a:cu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각 삼각형 14">
            <a:extLst>
              <a:ext uri="{FF2B5EF4-FFF2-40B4-BE49-F238E27FC236}">
                <a16:creationId xmlns:a16="http://schemas.microsoft.com/office/drawing/2014/main" id="{D2248638-84B2-692E-7580-EDC649D9B3D3}"/>
              </a:ext>
            </a:extLst>
          </p:cNvPr>
          <p:cNvSpPr/>
          <p:nvPr/>
        </p:nvSpPr>
        <p:spPr>
          <a:xfrm flipV="1">
            <a:off x="0" y="-1"/>
            <a:ext cx="281179" cy="275209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각 삼각형 15">
            <a:extLst>
              <a:ext uri="{FF2B5EF4-FFF2-40B4-BE49-F238E27FC236}">
                <a16:creationId xmlns:a16="http://schemas.microsoft.com/office/drawing/2014/main" id="{2B0DEE11-F52D-C0ED-CE32-0C0A672A9A4C}"/>
              </a:ext>
            </a:extLst>
          </p:cNvPr>
          <p:cNvSpPr/>
          <p:nvPr/>
        </p:nvSpPr>
        <p:spPr>
          <a:xfrm flipH="1">
            <a:off x="11721914" y="6400800"/>
            <a:ext cx="470085" cy="45720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평행 사변형 17">
            <a:extLst>
              <a:ext uri="{FF2B5EF4-FFF2-40B4-BE49-F238E27FC236}">
                <a16:creationId xmlns:a16="http://schemas.microsoft.com/office/drawing/2014/main" id="{12AC25B2-43F3-02C4-4266-5250A9D69E82}"/>
              </a:ext>
            </a:extLst>
          </p:cNvPr>
          <p:cNvSpPr/>
          <p:nvPr/>
        </p:nvSpPr>
        <p:spPr>
          <a:xfrm>
            <a:off x="10347974" y="5708342"/>
            <a:ext cx="1299530" cy="1149658"/>
          </a:xfrm>
          <a:prstGeom prst="parallelogram">
            <a:avLst>
              <a:gd name="adj" fmla="val 99132"/>
            </a:avLst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평행 사변형 18">
            <a:extLst>
              <a:ext uri="{FF2B5EF4-FFF2-40B4-BE49-F238E27FC236}">
                <a16:creationId xmlns:a16="http://schemas.microsoft.com/office/drawing/2014/main" id="{05056C71-745A-35AA-4EE1-9F4AF2BEBB23}"/>
              </a:ext>
            </a:extLst>
          </p:cNvPr>
          <p:cNvSpPr/>
          <p:nvPr/>
        </p:nvSpPr>
        <p:spPr>
          <a:xfrm>
            <a:off x="1065320" y="0"/>
            <a:ext cx="586410" cy="443883"/>
          </a:xfrm>
          <a:prstGeom prst="parallelogram">
            <a:avLst>
              <a:gd name="adj" fmla="val 9913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평행 사변형 19">
            <a:extLst>
              <a:ext uri="{FF2B5EF4-FFF2-40B4-BE49-F238E27FC236}">
                <a16:creationId xmlns:a16="http://schemas.microsoft.com/office/drawing/2014/main" id="{F8D1671D-6217-0AA3-F45E-963D04FE4F59}"/>
              </a:ext>
            </a:extLst>
          </p:cNvPr>
          <p:cNvSpPr/>
          <p:nvPr/>
        </p:nvSpPr>
        <p:spPr>
          <a:xfrm>
            <a:off x="1" y="644788"/>
            <a:ext cx="489410" cy="488687"/>
          </a:xfrm>
          <a:custGeom>
            <a:avLst/>
            <a:gdLst>
              <a:gd name="connsiteX0" fmla="*/ 0 w 613235"/>
              <a:gd name="connsiteY0" fmla="*/ 488687 h 488687"/>
              <a:gd name="connsiteX1" fmla="*/ 484445 w 613235"/>
              <a:gd name="connsiteY1" fmla="*/ 0 h 488687"/>
              <a:gd name="connsiteX2" fmla="*/ 613235 w 613235"/>
              <a:gd name="connsiteY2" fmla="*/ 0 h 488687"/>
              <a:gd name="connsiteX3" fmla="*/ 128790 w 613235"/>
              <a:gd name="connsiteY3" fmla="*/ 488687 h 488687"/>
              <a:gd name="connsiteX4" fmla="*/ 0 w 613235"/>
              <a:gd name="connsiteY4" fmla="*/ 488687 h 488687"/>
              <a:gd name="connsiteX0" fmla="*/ 0 w 487029"/>
              <a:gd name="connsiteY0" fmla="*/ 360100 h 488687"/>
              <a:gd name="connsiteX1" fmla="*/ 358239 w 487029"/>
              <a:gd name="connsiteY1" fmla="*/ 0 h 488687"/>
              <a:gd name="connsiteX2" fmla="*/ 487029 w 487029"/>
              <a:gd name="connsiteY2" fmla="*/ 0 h 488687"/>
              <a:gd name="connsiteX3" fmla="*/ 2584 w 487029"/>
              <a:gd name="connsiteY3" fmla="*/ 488687 h 488687"/>
              <a:gd name="connsiteX4" fmla="*/ 0 w 487029"/>
              <a:gd name="connsiteY4" fmla="*/ 360100 h 488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7029" h="488687">
                <a:moveTo>
                  <a:pt x="0" y="360100"/>
                </a:moveTo>
                <a:lnTo>
                  <a:pt x="358239" y="0"/>
                </a:lnTo>
                <a:lnTo>
                  <a:pt x="487029" y="0"/>
                </a:lnTo>
                <a:lnTo>
                  <a:pt x="2584" y="488687"/>
                </a:lnTo>
                <a:cubicBezTo>
                  <a:pt x="1723" y="445825"/>
                  <a:pt x="861" y="402962"/>
                  <a:pt x="0" y="360100"/>
                </a:cubicBezTo>
                <a:close/>
              </a:path>
            </a:pathLst>
          </a:custGeom>
          <a:solidFill>
            <a:srgbClr val="B7EA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5CA7A7D-E144-C1AD-2239-A8F7D9BA1E63}"/>
              </a:ext>
            </a:extLst>
          </p:cNvPr>
          <p:cNvSpPr txBox="1"/>
          <p:nvPr/>
        </p:nvSpPr>
        <p:spPr>
          <a:xfrm>
            <a:off x="0" y="137603"/>
            <a:ext cx="9433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03</a:t>
            </a:r>
            <a:endParaRPr lang="ko-KR" altLang="en-US" sz="32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24A1BC-EF38-4DD5-A259-D3097ECE5508}"/>
              </a:ext>
            </a:extLst>
          </p:cNvPr>
          <p:cNvSpPr txBox="1"/>
          <p:nvPr/>
        </p:nvSpPr>
        <p:spPr>
          <a:xfrm>
            <a:off x="1289585" y="200033"/>
            <a:ext cx="64694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문자열을 </a:t>
            </a:r>
            <a:r>
              <a:rPr lang="ko-KR" altLang="en-US" sz="2400" dirty="0" err="1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입력받아</a:t>
            </a:r>
            <a:r>
              <a:rPr lang="ko-KR" altLang="en-US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출력하기</a:t>
            </a: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51B4F309-A391-E827-867A-66ABF7DC5467}"/>
              </a:ext>
            </a:extLst>
          </p:cNvPr>
          <p:cNvSpPr/>
          <p:nvPr/>
        </p:nvSpPr>
        <p:spPr>
          <a:xfrm>
            <a:off x="639634" y="1249400"/>
            <a:ext cx="303724" cy="303724"/>
          </a:xfrm>
          <a:prstGeom prst="diamond">
            <a:avLst/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BD0133-A148-77B2-85EA-4E86714C3199}"/>
              </a:ext>
            </a:extLst>
          </p:cNvPr>
          <p:cNvSpPr txBox="1"/>
          <p:nvPr/>
        </p:nvSpPr>
        <p:spPr>
          <a:xfrm>
            <a:off x="943357" y="1170429"/>
            <a:ext cx="103167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사용자에게 이름과 전화번호를 </a:t>
            </a:r>
            <a:r>
              <a:rPr lang="ko-KR" altLang="en-US" sz="2400" dirty="0" err="1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입력받아</a:t>
            </a:r>
            <a:r>
              <a:rPr lang="ko-KR" altLang="en-US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출력하는 프로그램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AA61608-04AC-9F89-B44F-325EC4509F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706" y="6522064"/>
            <a:ext cx="1299531" cy="214672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90CB5153-F0CF-17C4-A0D5-14F1C7AB71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0427" y="1786002"/>
            <a:ext cx="9352075" cy="2054530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A2251B2B-2B21-B2EC-20CD-B418DB6D1A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0427" y="4026645"/>
            <a:ext cx="9352075" cy="1414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394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53076B-4442-4EAC-37BC-4854204FC1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>
            <a:extLst>
              <a:ext uri="{FF2B5EF4-FFF2-40B4-BE49-F238E27FC236}">
                <a16:creationId xmlns:a16="http://schemas.microsoft.com/office/drawing/2014/main" id="{F4381DFD-5334-4601-2075-C49650EF9E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0013" y="1959736"/>
            <a:ext cx="7071973" cy="2938527"/>
          </a:xfrm>
          <a:prstGeom prst="rect">
            <a:avLst/>
          </a:prstGeom>
        </p:spPr>
      </p:pic>
      <p:sp>
        <p:nvSpPr>
          <p:cNvPr id="17" name="직각 삼각형 16">
            <a:extLst>
              <a:ext uri="{FF2B5EF4-FFF2-40B4-BE49-F238E27FC236}">
                <a16:creationId xmlns:a16="http://schemas.microsoft.com/office/drawing/2014/main" id="{06BCC381-C49C-0492-C31F-2E55B28150F7}"/>
              </a:ext>
            </a:extLst>
          </p:cNvPr>
          <p:cNvSpPr/>
          <p:nvPr/>
        </p:nvSpPr>
        <p:spPr>
          <a:xfrm flipH="1">
            <a:off x="10626570" y="5335480"/>
            <a:ext cx="1565429" cy="1522520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평행 사변형 11">
            <a:extLst>
              <a:ext uri="{FF2B5EF4-FFF2-40B4-BE49-F238E27FC236}">
                <a16:creationId xmlns:a16="http://schemas.microsoft.com/office/drawing/2014/main" id="{689A1170-48AD-2333-0234-5218382E721A}"/>
              </a:ext>
            </a:extLst>
          </p:cNvPr>
          <p:cNvSpPr/>
          <p:nvPr/>
        </p:nvSpPr>
        <p:spPr>
          <a:xfrm>
            <a:off x="346229" y="0"/>
            <a:ext cx="11274641" cy="754603"/>
          </a:xfrm>
          <a:prstGeom prst="parallelogram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각 삼각형 12">
            <a:extLst>
              <a:ext uri="{FF2B5EF4-FFF2-40B4-BE49-F238E27FC236}">
                <a16:creationId xmlns:a16="http://schemas.microsoft.com/office/drawing/2014/main" id="{6A1A0CFC-F926-EFA3-3C20-55B58B5FACD1}"/>
              </a:ext>
            </a:extLst>
          </p:cNvPr>
          <p:cNvSpPr/>
          <p:nvPr/>
        </p:nvSpPr>
        <p:spPr>
          <a:xfrm flipV="1">
            <a:off x="11425560" y="-1"/>
            <a:ext cx="766439" cy="754603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A6372610-AA64-167F-0294-1DFF082D6FB8}"/>
              </a:ext>
            </a:extLst>
          </p:cNvPr>
          <p:cNvSpPr/>
          <p:nvPr/>
        </p:nvSpPr>
        <p:spPr>
          <a:xfrm>
            <a:off x="11260115" y="586896"/>
            <a:ext cx="425805" cy="425805"/>
          </a:xfrm>
          <a:prstGeom prst="diamond">
            <a:avLst/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3D6F63C-5941-511D-4E7A-F84A148F2DE0}"/>
              </a:ext>
            </a:extLst>
          </p:cNvPr>
          <p:cNvSpPr/>
          <p:nvPr/>
        </p:nvSpPr>
        <p:spPr>
          <a:xfrm>
            <a:off x="0" y="0"/>
            <a:ext cx="1420427" cy="1030457"/>
          </a:xfrm>
          <a:custGeom>
            <a:avLst/>
            <a:gdLst>
              <a:gd name="connsiteX0" fmla="*/ 0 w 1420427"/>
              <a:gd name="connsiteY0" fmla="*/ 0 h 1029810"/>
              <a:gd name="connsiteX1" fmla="*/ 1420427 w 1420427"/>
              <a:gd name="connsiteY1" fmla="*/ 0 h 1029810"/>
              <a:gd name="connsiteX2" fmla="*/ 1420427 w 1420427"/>
              <a:gd name="connsiteY2" fmla="*/ 1029810 h 1029810"/>
              <a:gd name="connsiteX3" fmla="*/ 0 w 1420427"/>
              <a:gd name="connsiteY3" fmla="*/ 1029810 h 1029810"/>
              <a:gd name="connsiteX4" fmla="*/ 0 w 1420427"/>
              <a:gd name="connsiteY4" fmla="*/ 0 h 1029810"/>
              <a:gd name="connsiteX0" fmla="*/ 0 w 1420427"/>
              <a:gd name="connsiteY0" fmla="*/ 0 h 1029810"/>
              <a:gd name="connsiteX1" fmla="*/ 1420427 w 1420427"/>
              <a:gd name="connsiteY1" fmla="*/ 0 h 1029810"/>
              <a:gd name="connsiteX2" fmla="*/ 452761 w 1420427"/>
              <a:gd name="connsiteY2" fmla="*/ 1020932 h 1029810"/>
              <a:gd name="connsiteX3" fmla="*/ 0 w 1420427"/>
              <a:gd name="connsiteY3" fmla="*/ 1029810 h 1029810"/>
              <a:gd name="connsiteX4" fmla="*/ 0 w 1420427"/>
              <a:gd name="connsiteY4" fmla="*/ 0 h 1029810"/>
              <a:gd name="connsiteX0" fmla="*/ 0 w 1420427"/>
              <a:gd name="connsiteY0" fmla="*/ 0 h 1030457"/>
              <a:gd name="connsiteX1" fmla="*/ 1420427 w 1420427"/>
              <a:gd name="connsiteY1" fmla="*/ 0 h 1030457"/>
              <a:gd name="connsiteX2" fmla="*/ 445618 w 1420427"/>
              <a:gd name="connsiteY2" fmla="*/ 1030457 h 1030457"/>
              <a:gd name="connsiteX3" fmla="*/ 0 w 1420427"/>
              <a:gd name="connsiteY3" fmla="*/ 1029810 h 1030457"/>
              <a:gd name="connsiteX4" fmla="*/ 0 w 1420427"/>
              <a:gd name="connsiteY4" fmla="*/ 0 h 1030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0427" h="1030457">
                <a:moveTo>
                  <a:pt x="0" y="0"/>
                </a:moveTo>
                <a:lnTo>
                  <a:pt x="1420427" y="0"/>
                </a:lnTo>
                <a:lnTo>
                  <a:pt x="445618" y="1030457"/>
                </a:lnTo>
                <a:lnTo>
                  <a:pt x="0" y="1029810"/>
                </a:lnTo>
                <a:lnTo>
                  <a:pt x="0" y="0"/>
                </a:lnTo>
                <a:close/>
              </a:path>
            </a:pathLst>
          </a:cu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각 삼각형 14">
            <a:extLst>
              <a:ext uri="{FF2B5EF4-FFF2-40B4-BE49-F238E27FC236}">
                <a16:creationId xmlns:a16="http://schemas.microsoft.com/office/drawing/2014/main" id="{7C08D658-9744-E7A3-2476-5120E2F132B6}"/>
              </a:ext>
            </a:extLst>
          </p:cNvPr>
          <p:cNvSpPr/>
          <p:nvPr/>
        </p:nvSpPr>
        <p:spPr>
          <a:xfrm flipV="1">
            <a:off x="0" y="-1"/>
            <a:ext cx="281179" cy="275209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각 삼각형 15">
            <a:extLst>
              <a:ext uri="{FF2B5EF4-FFF2-40B4-BE49-F238E27FC236}">
                <a16:creationId xmlns:a16="http://schemas.microsoft.com/office/drawing/2014/main" id="{C43C34CF-E984-0058-3EDF-180BE4935BEE}"/>
              </a:ext>
            </a:extLst>
          </p:cNvPr>
          <p:cNvSpPr/>
          <p:nvPr/>
        </p:nvSpPr>
        <p:spPr>
          <a:xfrm flipH="1">
            <a:off x="11721914" y="6400800"/>
            <a:ext cx="470085" cy="45720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평행 사변형 17">
            <a:extLst>
              <a:ext uri="{FF2B5EF4-FFF2-40B4-BE49-F238E27FC236}">
                <a16:creationId xmlns:a16="http://schemas.microsoft.com/office/drawing/2014/main" id="{C82E0C47-6427-25A7-7628-B7E90B6551D7}"/>
              </a:ext>
            </a:extLst>
          </p:cNvPr>
          <p:cNvSpPr/>
          <p:nvPr/>
        </p:nvSpPr>
        <p:spPr>
          <a:xfrm>
            <a:off x="10347974" y="5708342"/>
            <a:ext cx="1299530" cy="1149658"/>
          </a:xfrm>
          <a:prstGeom prst="parallelogram">
            <a:avLst>
              <a:gd name="adj" fmla="val 99132"/>
            </a:avLst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평행 사변형 18">
            <a:extLst>
              <a:ext uri="{FF2B5EF4-FFF2-40B4-BE49-F238E27FC236}">
                <a16:creationId xmlns:a16="http://schemas.microsoft.com/office/drawing/2014/main" id="{E4D5F7E5-15E1-B8D7-A75B-BED532D4A45F}"/>
              </a:ext>
            </a:extLst>
          </p:cNvPr>
          <p:cNvSpPr/>
          <p:nvPr/>
        </p:nvSpPr>
        <p:spPr>
          <a:xfrm>
            <a:off x="1065320" y="0"/>
            <a:ext cx="586410" cy="443883"/>
          </a:xfrm>
          <a:prstGeom prst="parallelogram">
            <a:avLst>
              <a:gd name="adj" fmla="val 9913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평행 사변형 19">
            <a:extLst>
              <a:ext uri="{FF2B5EF4-FFF2-40B4-BE49-F238E27FC236}">
                <a16:creationId xmlns:a16="http://schemas.microsoft.com/office/drawing/2014/main" id="{815EFA21-132C-4728-E824-B99BC7B386A4}"/>
              </a:ext>
            </a:extLst>
          </p:cNvPr>
          <p:cNvSpPr/>
          <p:nvPr/>
        </p:nvSpPr>
        <p:spPr>
          <a:xfrm>
            <a:off x="1" y="644788"/>
            <a:ext cx="489410" cy="488687"/>
          </a:xfrm>
          <a:custGeom>
            <a:avLst/>
            <a:gdLst>
              <a:gd name="connsiteX0" fmla="*/ 0 w 613235"/>
              <a:gd name="connsiteY0" fmla="*/ 488687 h 488687"/>
              <a:gd name="connsiteX1" fmla="*/ 484445 w 613235"/>
              <a:gd name="connsiteY1" fmla="*/ 0 h 488687"/>
              <a:gd name="connsiteX2" fmla="*/ 613235 w 613235"/>
              <a:gd name="connsiteY2" fmla="*/ 0 h 488687"/>
              <a:gd name="connsiteX3" fmla="*/ 128790 w 613235"/>
              <a:gd name="connsiteY3" fmla="*/ 488687 h 488687"/>
              <a:gd name="connsiteX4" fmla="*/ 0 w 613235"/>
              <a:gd name="connsiteY4" fmla="*/ 488687 h 488687"/>
              <a:gd name="connsiteX0" fmla="*/ 0 w 487029"/>
              <a:gd name="connsiteY0" fmla="*/ 360100 h 488687"/>
              <a:gd name="connsiteX1" fmla="*/ 358239 w 487029"/>
              <a:gd name="connsiteY1" fmla="*/ 0 h 488687"/>
              <a:gd name="connsiteX2" fmla="*/ 487029 w 487029"/>
              <a:gd name="connsiteY2" fmla="*/ 0 h 488687"/>
              <a:gd name="connsiteX3" fmla="*/ 2584 w 487029"/>
              <a:gd name="connsiteY3" fmla="*/ 488687 h 488687"/>
              <a:gd name="connsiteX4" fmla="*/ 0 w 487029"/>
              <a:gd name="connsiteY4" fmla="*/ 360100 h 488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7029" h="488687">
                <a:moveTo>
                  <a:pt x="0" y="360100"/>
                </a:moveTo>
                <a:lnTo>
                  <a:pt x="358239" y="0"/>
                </a:lnTo>
                <a:lnTo>
                  <a:pt x="487029" y="0"/>
                </a:lnTo>
                <a:lnTo>
                  <a:pt x="2584" y="488687"/>
                </a:lnTo>
                <a:cubicBezTo>
                  <a:pt x="1723" y="445825"/>
                  <a:pt x="861" y="402962"/>
                  <a:pt x="0" y="360100"/>
                </a:cubicBezTo>
                <a:close/>
              </a:path>
            </a:pathLst>
          </a:custGeom>
          <a:solidFill>
            <a:srgbClr val="B7EA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8807B58-4B55-D225-00CF-3DAD344F4694}"/>
              </a:ext>
            </a:extLst>
          </p:cNvPr>
          <p:cNvSpPr txBox="1"/>
          <p:nvPr/>
        </p:nvSpPr>
        <p:spPr>
          <a:xfrm>
            <a:off x="0" y="137603"/>
            <a:ext cx="9433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03</a:t>
            </a:r>
            <a:endParaRPr lang="ko-KR" altLang="en-US" sz="32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D74661-7CF6-A2BE-DCE9-3FE33204AC05}"/>
              </a:ext>
            </a:extLst>
          </p:cNvPr>
          <p:cNvSpPr txBox="1"/>
          <p:nvPr/>
        </p:nvSpPr>
        <p:spPr>
          <a:xfrm>
            <a:off x="1289586" y="200033"/>
            <a:ext cx="52266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확인 문제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7B097D9-70D4-147B-EF79-0B96344B02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706" y="6522064"/>
            <a:ext cx="1299531" cy="214672"/>
          </a:xfrm>
          <a:prstGeom prst="rect">
            <a:avLst/>
          </a:prstGeom>
        </p:spPr>
      </p:pic>
      <p:sp>
        <p:nvSpPr>
          <p:cNvPr id="11" name="모서리가 둥근 직사각형 6">
            <a:extLst>
              <a:ext uri="{FF2B5EF4-FFF2-40B4-BE49-F238E27FC236}">
                <a16:creationId xmlns:a16="http://schemas.microsoft.com/office/drawing/2014/main" id="{38C5A189-FF02-F978-9221-679186D6EB43}"/>
              </a:ext>
            </a:extLst>
          </p:cNvPr>
          <p:cNvSpPr/>
          <p:nvPr/>
        </p:nvSpPr>
        <p:spPr>
          <a:xfrm>
            <a:off x="2970055" y="4361371"/>
            <a:ext cx="2427567" cy="370427"/>
          </a:xfrm>
          <a:prstGeom prst="roundRect">
            <a:avLst/>
          </a:prstGeom>
          <a:solidFill>
            <a:srgbClr val="81DAD6"/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Click!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543205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997805-682F-A7D7-A1A6-006D5AFC51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각 삼각형 16">
            <a:extLst>
              <a:ext uri="{FF2B5EF4-FFF2-40B4-BE49-F238E27FC236}">
                <a16:creationId xmlns:a16="http://schemas.microsoft.com/office/drawing/2014/main" id="{5B03C10E-25FA-1D1B-2DDD-9172581DFC13}"/>
              </a:ext>
            </a:extLst>
          </p:cNvPr>
          <p:cNvSpPr/>
          <p:nvPr/>
        </p:nvSpPr>
        <p:spPr>
          <a:xfrm flipH="1">
            <a:off x="10626570" y="5335480"/>
            <a:ext cx="1565429" cy="1522520"/>
          </a:xfrm>
          <a:prstGeom prst="rtTriangle">
            <a:avLst/>
          </a:prstGeom>
          <a:solidFill>
            <a:srgbClr val="FFFA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평행 사변형 11">
            <a:extLst>
              <a:ext uri="{FF2B5EF4-FFF2-40B4-BE49-F238E27FC236}">
                <a16:creationId xmlns:a16="http://schemas.microsoft.com/office/drawing/2014/main" id="{A316B0A3-E290-6763-3303-2555E051409B}"/>
              </a:ext>
            </a:extLst>
          </p:cNvPr>
          <p:cNvSpPr/>
          <p:nvPr/>
        </p:nvSpPr>
        <p:spPr>
          <a:xfrm>
            <a:off x="346229" y="0"/>
            <a:ext cx="11274641" cy="754603"/>
          </a:xfrm>
          <a:prstGeom prst="parallelogram">
            <a:avLst/>
          </a:prstGeom>
          <a:solidFill>
            <a:srgbClr val="FFFA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각 삼각형 12">
            <a:extLst>
              <a:ext uri="{FF2B5EF4-FFF2-40B4-BE49-F238E27FC236}">
                <a16:creationId xmlns:a16="http://schemas.microsoft.com/office/drawing/2014/main" id="{4D15E640-1E12-025C-F728-4581DC8F7920}"/>
              </a:ext>
            </a:extLst>
          </p:cNvPr>
          <p:cNvSpPr/>
          <p:nvPr/>
        </p:nvSpPr>
        <p:spPr>
          <a:xfrm flipV="1">
            <a:off x="11425560" y="-1"/>
            <a:ext cx="766439" cy="754603"/>
          </a:xfrm>
          <a:prstGeom prst="rtTriangle">
            <a:avLst/>
          </a:prstGeom>
          <a:solidFill>
            <a:srgbClr val="FFFA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09EE3D4E-3DF2-0120-0E0D-B576FCABF186}"/>
              </a:ext>
            </a:extLst>
          </p:cNvPr>
          <p:cNvSpPr/>
          <p:nvPr/>
        </p:nvSpPr>
        <p:spPr>
          <a:xfrm>
            <a:off x="11260115" y="586896"/>
            <a:ext cx="425805" cy="425805"/>
          </a:xfrm>
          <a:prstGeom prst="diamond">
            <a:avLst/>
          </a:prstGeom>
          <a:solidFill>
            <a:srgbClr val="73D7C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8D9D4DC-8557-0E35-719E-C4D4D19AA43D}"/>
              </a:ext>
            </a:extLst>
          </p:cNvPr>
          <p:cNvSpPr/>
          <p:nvPr/>
        </p:nvSpPr>
        <p:spPr>
          <a:xfrm>
            <a:off x="0" y="0"/>
            <a:ext cx="1420427" cy="1030457"/>
          </a:xfrm>
          <a:custGeom>
            <a:avLst/>
            <a:gdLst>
              <a:gd name="connsiteX0" fmla="*/ 0 w 1420427"/>
              <a:gd name="connsiteY0" fmla="*/ 0 h 1029810"/>
              <a:gd name="connsiteX1" fmla="*/ 1420427 w 1420427"/>
              <a:gd name="connsiteY1" fmla="*/ 0 h 1029810"/>
              <a:gd name="connsiteX2" fmla="*/ 1420427 w 1420427"/>
              <a:gd name="connsiteY2" fmla="*/ 1029810 h 1029810"/>
              <a:gd name="connsiteX3" fmla="*/ 0 w 1420427"/>
              <a:gd name="connsiteY3" fmla="*/ 1029810 h 1029810"/>
              <a:gd name="connsiteX4" fmla="*/ 0 w 1420427"/>
              <a:gd name="connsiteY4" fmla="*/ 0 h 1029810"/>
              <a:gd name="connsiteX0" fmla="*/ 0 w 1420427"/>
              <a:gd name="connsiteY0" fmla="*/ 0 h 1029810"/>
              <a:gd name="connsiteX1" fmla="*/ 1420427 w 1420427"/>
              <a:gd name="connsiteY1" fmla="*/ 0 h 1029810"/>
              <a:gd name="connsiteX2" fmla="*/ 452761 w 1420427"/>
              <a:gd name="connsiteY2" fmla="*/ 1020932 h 1029810"/>
              <a:gd name="connsiteX3" fmla="*/ 0 w 1420427"/>
              <a:gd name="connsiteY3" fmla="*/ 1029810 h 1029810"/>
              <a:gd name="connsiteX4" fmla="*/ 0 w 1420427"/>
              <a:gd name="connsiteY4" fmla="*/ 0 h 1029810"/>
              <a:gd name="connsiteX0" fmla="*/ 0 w 1420427"/>
              <a:gd name="connsiteY0" fmla="*/ 0 h 1030457"/>
              <a:gd name="connsiteX1" fmla="*/ 1420427 w 1420427"/>
              <a:gd name="connsiteY1" fmla="*/ 0 h 1030457"/>
              <a:gd name="connsiteX2" fmla="*/ 445618 w 1420427"/>
              <a:gd name="connsiteY2" fmla="*/ 1030457 h 1030457"/>
              <a:gd name="connsiteX3" fmla="*/ 0 w 1420427"/>
              <a:gd name="connsiteY3" fmla="*/ 1029810 h 1030457"/>
              <a:gd name="connsiteX4" fmla="*/ 0 w 1420427"/>
              <a:gd name="connsiteY4" fmla="*/ 0 h 1030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0427" h="1030457">
                <a:moveTo>
                  <a:pt x="0" y="0"/>
                </a:moveTo>
                <a:lnTo>
                  <a:pt x="1420427" y="0"/>
                </a:lnTo>
                <a:lnTo>
                  <a:pt x="445618" y="1030457"/>
                </a:lnTo>
                <a:lnTo>
                  <a:pt x="0" y="102981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각 삼각형 14">
            <a:extLst>
              <a:ext uri="{FF2B5EF4-FFF2-40B4-BE49-F238E27FC236}">
                <a16:creationId xmlns:a16="http://schemas.microsoft.com/office/drawing/2014/main" id="{9173A9DD-9DC3-9C2C-1980-7157240CC36D}"/>
              </a:ext>
            </a:extLst>
          </p:cNvPr>
          <p:cNvSpPr/>
          <p:nvPr/>
        </p:nvSpPr>
        <p:spPr>
          <a:xfrm flipV="1">
            <a:off x="0" y="-1"/>
            <a:ext cx="281179" cy="275209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각 삼각형 15">
            <a:extLst>
              <a:ext uri="{FF2B5EF4-FFF2-40B4-BE49-F238E27FC236}">
                <a16:creationId xmlns:a16="http://schemas.microsoft.com/office/drawing/2014/main" id="{8E72ACF8-9DAF-834D-7F50-48D5A6AEBDAC}"/>
              </a:ext>
            </a:extLst>
          </p:cNvPr>
          <p:cNvSpPr/>
          <p:nvPr/>
        </p:nvSpPr>
        <p:spPr>
          <a:xfrm flipH="1">
            <a:off x="11721914" y="6400800"/>
            <a:ext cx="470085" cy="45720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평행 사변형 17">
            <a:extLst>
              <a:ext uri="{FF2B5EF4-FFF2-40B4-BE49-F238E27FC236}">
                <a16:creationId xmlns:a16="http://schemas.microsoft.com/office/drawing/2014/main" id="{713D1011-435D-9EEB-CEE4-5A826F8C3014}"/>
              </a:ext>
            </a:extLst>
          </p:cNvPr>
          <p:cNvSpPr/>
          <p:nvPr/>
        </p:nvSpPr>
        <p:spPr>
          <a:xfrm>
            <a:off x="10347974" y="5708342"/>
            <a:ext cx="1299530" cy="1149658"/>
          </a:xfrm>
          <a:prstGeom prst="parallelogram">
            <a:avLst>
              <a:gd name="adj" fmla="val 99132"/>
            </a:avLst>
          </a:prstGeom>
          <a:solidFill>
            <a:srgbClr val="73D7C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평행 사변형 18">
            <a:extLst>
              <a:ext uri="{FF2B5EF4-FFF2-40B4-BE49-F238E27FC236}">
                <a16:creationId xmlns:a16="http://schemas.microsoft.com/office/drawing/2014/main" id="{AED4A00C-A584-0DDD-5C14-36E6EA692607}"/>
              </a:ext>
            </a:extLst>
          </p:cNvPr>
          <p:cNvSpPr/>
          <p:nvPr/>
        </p:nvSpPr>
        <p:spPr>
          <a:xfrm>
            <a:off x="1065320" y="0"/>
            <a:ext cx="586410" cy="443883"/>
          </a:xfrm>
          <a:prstGeom prst="parallelogram">
            <a:avLst>
              <a:gd name="adj" fmla="val 99132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평행 사변형 19">
            <a:extLst>
              <a:ext uri="{FF2B5EF4-FFF2-40B4-BE49-F238E27FC236}">
                <a16:creationId xmlns:a16="http://schemas.microsoft.com/office/drawing/2014/main" id="{68253465-7785-4826-FDE0-5986341083C1}"/>
              </a:ext>
            </a:extLst>
          </p:cNvPr>
          <p:cNvSpPr/>
          <p:nvPr/>
        </p:nvSpPr>
        <p:spPr>
          <a:xfrm>
            <a:off x="1" y="644788"/>
            <a:ext cx="489410" cy="488687"/>
          </a:xfrm>
          <a:custGeom>
            <a:avLst/>
            <a:gdLst>
              <a:gd name="connsiteX0" fmla="*/ 0 w 613235"/>
              <a:gd name="connsiteY0" fmla="*/ 488687 h 488687"/>
              <a:gd name="connsiteX1" fmla="*/ 484445 w 613235"/>
              <a:gd name="connsiteY1" fmla="*/ 0 h 488687"/>
              <a:gd name="connsiteX2" fmla="*/ 613235 w 613235"/>
              <a:gd name="connsiteY2" fmla="*/ 0 h 488687"/>
              <a:gd name="connsiteX3" fmla="*/ 128790 w 613235"/>
              <a:gd name="connsiteY3" fmla="*/ 488687 h 488687"/>
              <a:gd name="connsiteX4" fmla="*/ 0 w 613235"/>
              <a:gd name="connsiteY4" fmla="*/ 488687 h 488687"/>
              <a:gd name="connsiteX0" fmla="*/ 0 w 487029"/>
              <a:gd name="connsiteY0" fmla="*/ 360100 h 488687"/>
              <a:gd name="connsiteX1" fmla="*/ 358239 w 487029"/>
              <a:gd name="connsiteY1" fmla="*/ 0 h 488687"/>
              <a:gd name="connsiteX2" fmla="*/ 487029 w 487029"/>
              <a:gd name="connsiteY2" fmla="*/ 0 h 488687"/>
              <a:gd name="connsiteX3" fmla="*/ 2584 w 487029"/>
              <a:gd name="connsiteY3" fmla="*/ 488687 h 488687"/>
              <a:gd name="connsiteX4" fmla="*/ 0 w 487029"/>
              <a:gd name="connsiteY4" fmla="*/ 360100 h 488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7029" h="488687">
                <a:moveTo>
                  <a:pt x="0" y="360100"/>
                </a:moveTo>
                <a:lnTo>
                  <a:pt x="358239" y="0"/>
                </a:lnTo>
                <a:lnTo>
                  <a:pt x="487029" y="0"/>
                </a:lnTo>
                <a:lnTo>
                  <a:pt x="2584" y="488687"/>
                </a:lnTo>
                <a:cubicBezTo>
                  <a:pt x="1723" y="445825"/>
                  <a:pt x="861" y="402962"/>
                  <a:pt x="0" y="360100"/>
                </a:cubicBezTo>
                <a:close/>
              </a:path>
            </a:pathLst>
          </a:custGeom>
          <a:solidFill>
            <a:srgbClr val="73D7C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FE0C02-D7E1-88B2-1D5E-3143956A9EA9}"/>
              </a:ext>
            </a:extLst>
          </p:cNvPr>
          <p:cNvSpPr txBox="1"/>
          <p:nvPr/>
        </p:nvSpPr>
        <p:spPr>
          <a:xfrm>
            <a:off x="0" y="137603"/>
            <a:ext cx="9433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04</a:t>
            </a:r>
            <a:endParaRPr lang="ko-KR" altLang="en-US" sz="32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63B107-8067-C231-3066-6FFD9FA1F802}"/>
              </a:ext>
            </a:extLst>
          </p:cNvPr>
          <p:cNvSpPr txBox="1"/>
          <p:nvPr/>
        </p:nvSpPr>
        <p:spPr>
          <a:xfrm>
            <a:off x="1289586" y="200033"/>
            <a:ext cx="52266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C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LAB: </a:t>
            </a:r>
            <a:r>
              <a:rPr lang="ko-KR" altLang="en-US" sz="2400" dirty="0">
                <a:solidFill>
                  <a:srgbClr val="C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택배 배송 정보 입력하기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FAA07DA-DC52-9C53-F9FF-A91EA14BAC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706" y="6522064"/>
            <a:ext cx="1299531" cy="214672"/>
          </a:xfrm>
          <a:prstGeom prst="rect">
            <a:avLst/>
          </a:prstGeom>
        </p:spPr>
      </p:pic>
      <p:sp>
        <p:nvSpPr>
          <p:cNvPr id="10" name="다이아몬드 9">
            <a:extLst>
              <a:ext uri="{FF2B5EF4-FFF2-40B4-BE49-F238E27FC236}">
                <a16:creationId xmlns:a16="http://schemas.microsoft.com/office/drawing/2014/main" id="{988BDB03-0729-562A-AF0C-8E65E4BF54B1}"/>
              </a:ext>
            </a:extLst>
          </p:cNvPr>
          <p:cNvSpPr/>
          <p:nvPr/>
        </p:nvSpPr>
        <p:spPr>
          <a:xfrm>
            <a:off x="639634" y="1255148"/>
            <a:ext cx="303724" cy="303724"/>
          </a:xfrm>
          <a:prstGeom prst="diamond">
            <a:avLst/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493DD7A-4B22-7304-862F-60066AA75987}"/>
              </a:ext>
            </a:extLst>
          </p:cNvPr>
          <p:cNvSpPr txBox="1"/>
          <p:nvPr/>
        </p:nvSpPr>
        <p:spPr>
          <a:xfrm>
            <a:off x="943358" y="1176177"/>
            <a:ext cx="5152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51B8B0"/>
                </a:solidFill>
                <a:highlight>
                  <a:srgbClr val="FFFF00"/>
                </a:highlight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Problem (LAB 2.3.1)</a:t>
            </a:r>
            <a:endParaRPr lang="ko-KR" altLang="en-US" sz="2400" dirty="0">
              <a:solidFill>
                <a:srgbClr val="51B8B0"/>
              </a:solidFill>
              <a:highlight>
                <a:srgbClr val="FFFF00"/>
              </a:highlight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203C1B2-488B-DD35-CE8D-826B2E92AA30}"/>
              </a:ext>
            </a:extLst>
          </p:cNvPr>
          <p:cNvSpPr txBox="1"/>
          <p:nvPr/>
        </p:nvSpPr>
        <p:spPr>
          <a:xfrm>
            <a:off x="894471" y="1684628"/>
            <a:ext cx="99895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엄마의 심부름으로 난생이는 편의점에서 택배를 보내려 합니다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 </a:t>
            </a:r>
          </a:p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택배를 보낼 때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받는 사람과 주소 를 입력하고 택배의 무게를 입력합니다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 </a:t>
            </a:r>
          </a:p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택배 무게는 그램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(g)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당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5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원이며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자동으로 계산됩니다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</a:p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정보를 </a:t>
            </a:r>
            <a:r>
              <a:rPr lang="ko-KR" altLang="en-US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입력받아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아래와 같이 출력하는 프로그램을 만들어 봅시다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  <a:endParaRPr lang="ko-KR" altLang="en-US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D9277721-1C73-B893-5455-09F7B9FE0A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7679" y="3070248"/>
            <a:ext cx="7371739" cy="24528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0130130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CF8722-A280-7FDB-B7DE-E15827CB45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각 삼각형 16">
            <a:extLst>
              <a:ext uri="{FF2B5EF4-FFF2-40B4-BE49-F238E27FC236}">
                <a16:creationId xmlns:a16="http://schemas.microsoft.com/office/drawing/2014/main" id="{068F1B86-2F12-7EC4-7653-16E93C482B1F}"/>
              </a:ext>
            </a:extLst>
          </p:cNvPr>
          <p:cNvSpPr/>
          <p:nvPr/>
        </p:nvSpPr>
        <p:spPr>
          <a:xfrm flipH="1">
            <a:off x="10626570" y="5335480"/>
            <a:ext cx="1565429" cy="1522520"/>
          </a:xfrm>
          <a:prstGeom prst="rtTriangle">
            <a:avLst/>
          </a:prstGeom>
          <a:solidFill>
            <a:srgbClr val="FFFA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평행 사변형 11">
            <a:extLst>
              <a:ext uri="{FF2B5EF4-FFF2-40B4-BE49-F238E27FC236}">
                <a16:creationId xmlns:a16="http://schemas.microsoft.com/office/drawing/2014/main" id="{B0BA3B76-58CC-E741-7B4F-C9318BC07455}"/>
              </a:ext>
            </a:extLst>
          </p:cNvPr>
          <p:cNvSpPr/>
          <p:nvPr/>
        </p:nvSpPr>
        <p:spPr>
          <a:xfrm>
            <a:off x="346229" y="0"/>
            <a:ext cx="11274641" cy="754603"/>
          </a:xfrm>
          <a:prstGeom prst="parallelogram">
            <a:avLst/>
          </a:prstGeom>
          <a:solidFill>
            <a:srgbClr val="FFFA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각 삼각형 12">
            <a:extLst>
              <a:ext uri="{FF2B5EF4-FFF2-40B4-BE49-F238E27FC236}">
                <a16:creationId xmlns:a16="http://schemas.microsoft.com/office/drawing/2014/main" id="{49F5A020-9D8E-0BFD-B4D7-8561A8797D29}"/>
              </a:ext>
            </a:extLst>
          </p:cNvPr>
          <p:cNvSpPr/>
          <p:nvPr/>
        </p:nvSpPr>
        <p:spPr>
          <a:xfrm flipV="1">
            <a:off x="11425560" y="-1"/>
            <a:ext cx="766439" cy="754603"/>
          </a:xfrm>
          <a:prstGeom prst="rtTriangle">
            <a:avLst/>
          </a:prstGeom>
          <a:solidFill>
            <a:srgbClr val="FFFA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4E36D00C-FB38-9D12-3D17-38334504B8DE}"/>
              </a:ext>
            </a:extLst>
          </p:cNvPr>
          <p:cNvSpPr/>
          <p:nvPr/>
        </p:nvSpPr>
        <p:spPr>
          <a:xfrm>
            <a:off x="11260115" y="586896"/>
            <a:ext cx="425805" cy="425805"/>
          </a:xfrm>
          <a:prstGeom prst="diamond">
            <a:avLst/>
          </a:prstGeom>
          <a:solidFill>
            <a:srgbClr val="73D7C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1563CE0-8AA8-5467-F732-050AD98CBC80}"/>
              </a:ext>
            </a:extLst>
          </p:cNvPr>
          <p:cNvSpPr/>
          <p:nvPr/>
        </p:nvSpPr>
        <p:spPr>
          <a:xfrm>
            <a:off x="0" y="0"/>
            <a:ext cx="1420427" cy="1030457"/>
          </a:xfrm>
          <a:custGeom>
            <a:avLst/>
            <a:gdLst>
              <a:gd name="connsiteX0" fmla="*/ 0 w 1420427"/>
              <a:gd name="connsiteY0" fmla="*/ 0 h 1029810"/>
              <a:gd name="connsiteX1" fmla="*/ 1420427 w 1420427"/>
              <a:gd name="connsiteY1" fmla="*/ 0 h 1029810"/>
              <a:gd name="connsiteX2" fmla="*/ 1420427 w 1420427"/>
              <a:gd name="connsiteY2" fmla="*/ 1029810 h 1029810"/>
              <a:gd name="connsiteX3" fmla="*/ 0 w 1420427"/>
              <a:gd name="connsiteY3" fmla="*/ 1029810 h 1029810"/>
              <a:gd name="connsiteX4" fmla="*/ 0 w 1420427"/>
              <a:gd name="connsiteY4" fmla="*/ 0 h 1029810"/>
              <a:gd name="connsiteX0" fmla="*/ 0 w 1420427"/>
              <a:gd name="connsiteY0" fmla="*/ 0 h 1029810"/>
              <a:gd name="connsiteX1" fmla="*/ 1420427 w 1420427"/>
              <a:gd name="connsiteY1" fmla="*/ 0 h 1029810"/>
              <a:gd name="connsiteX2" fmla="*/ 452761 w 1420427"/>
              <a:gd name="connsiteY2" fmla="*/ 1020932 h 1029810"/>
              <a:gd name="connsiteX3" fmla="*/ 0 w 1420427"/>
              <a:gd name="connsiteY3" fmla="*/ 1029810 h 1029810"/>
              <a:gd name="connsiteX4" fmla="*/ 0 w 1420427"/>
              <a:gd name="connsiteY4" fmla="*/ 0 h 1029810"/>
              <a:gd name="connsiteX0" fmla="*/ 0 w 1420427"/>
              <a:gd name="connsiteY0" fmla="*/ 0 h 1030457"/>
              <a:gd name="connsiteX1" fmla="*/ 1420427 w 1420427"/>
              <a:gd name="connsiteY1" fmla="*/ 0 h 1030457"/>
              <a:gd name="connsiteX2" fmla="*/ 445618 w 1420427"/>
              <a:gd name="connsiteY2" fmla="*/ 1030457 h 1030457"/>
              <a:gd name="connsiteX3" fmla="*/ 0 w 1420427"/>
              <a:gd name="connsiteY3" fmla="*/ 1029810 h 1030457"/>
              <a:gd name="connsiteX4" fmla="*/ 0 w 1420427"/>
              <a:gd name="connsiteY4" fmla="*/ 0 h 1030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0427" h="1030457">
                <a:moveTo>
                  <a:pt x="0" y="0"/>
                </a:moveTo>
                <a:lnTo>
                  <a:pt x="1420427" y="0"/>
                </a:lnTo>
                <a:lnTo>
                  <a:pt x="445618" y="1030457"/>
                </a:lnTo>
                <a:lnTo>
                  <a:pt x="0" y="102981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각 삼각형 14">
            <a:extLst>
              <a:ext uri="{FF2B5EF4-FFF2-40B4-BE49-F238E27FC236}">
                <a16:creationId xmlns:a16="http://schemas.microsoft.com/office/drawing/2014/main" id="{A01BADCD-A91D-1721-45A3-58E00E29360C}"/>
              </a:ext>
            </a:extLst>
          </p:cNvPr>
          <p:cNvSpPr/>
          <p:nvPr/>
        </p:nvSpPr>
        <p:spPr>
          <a:xfrm flipV="1">
            <a:off x="0" y="-1"/>
            <a:ext cx="281179" cy="275209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각 삼각형 15">
            <a:extLst>
              <a:ext uri="{FF2B5EF4-FFF2-40B4-BE49-F238E27FC236}">
                <a16:creationId xmlns:a16="http://schemas.microsoft.com/office/drawing/2014/main" id="{8C14008D-A1AA-3878-03AE-FA4AE8C1C9B7}"/>
              </a:ext>
            </a:extLst>
          </p:cNvPr>
          <p:cNvSpPr/>
          <p:nvPr/>
        </p:nvSpPr>
        <p:spPr>
          <a:xfrm flipH="1">
            <a:off x="11721914" y="6400800"/>
            <a:ext cx="470085" cy="45720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평행 사변형 17">
            <a:extLst>
              <a:ext uri="{FF2B5EF4-FFF2-40B4-BE49-F238E27FC236}">
                <a16:creationId xmlns:a16="http://schemas.microsoft.com/office/drawing/2014/main" id="{AA6B058D-8601-8866-54B3-33523018622D}"/>
              </a:ext>
            </a:extLst>
          </p:cNvPr>
          <p:cNvSpPr/>
          <p:nvPr/>
        </p:nvSpPr>
        <p:spPr>
          <a:xfrm>
            <a:off x="10347974" y="5708342"/>
            <a:ext cx="1299530" cy="1149658"/>
          </a:xfrm>
          <a:prstGeom prst="parallelogram">
            <a:avLst>
              <a:gd name="adj" fmla="val 99132"/>
            </a:avLst>
          </a:prstGeom>
          <a:solidFill>
            <a:srgbClr val="73D7C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평행 사변형 18">
            <a:extLst>
              <a:ext uri="{FF2B5EF4-FFF2-40B4-BE49-F238E27FC236}">
                <a16:creationId xmlns:a16="http://schemas.microsoft.com/office/drawing/2014/main" id="{CCD46E85-7C90-3420-4B59-8F41BC3EFBB0}"/>
              </a:ext>
            </a:extLst>
          </p:cNvPr>
          <p:cNvSpPr/>
          <p:nvPr/>
        </p:nvSpPr>
        <p:spPr>
          <a:xfrm>
            <a:off x="1065320" y="0"/>
            <a:ext cx="586410" cy="443883"/>
          </a:xfrm>
          <a:prstGeom prst="parallelogram">
            <a:avLst>
              <a:gd name="adj" fmla="val 99132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평행 사변형 19">
            <a:extLst>
              <a:ext uri="{FF2B5EF4-FFF2-40B4-BE49-F238E27FC236}">
                <a16:creationId xmlns:a16="http://schemas.microsoft.com/office/drawing/2014/main" id="{F3261987-E885-54FD-3FCC-CA6BA37EF423}"/>
              </a:ext>
            </a:extLst>
          </p:cNvPr>
          <p:cNvSpPr/>
          <p:nvPr/>
        </p:nvSpPr>
        <p:spPr>
          <a:xfrm>
            <a:off x="1" y="644788"/>
            <a:ext cx="489410" cy="488687"/>
          </a:xfrm>
          <a:custGeom>
            <a:avLst/>
            <a:gdLst>
              <a:gd name="connsiteX0" fmla="*/ 0 w 613235"/>
              <a:gd name="connsiteY0" fmla="*/ 488687 h 488687"/>
              <a:gd name="connsiteX1" fmla="*/ 484445 w 613235"/>
              <a:gd name="connsiteY1" fmla="*/ 0 h 488687"/>
              <a:gd name="connsiteX2" fmla="*/ 613235 w 613235"/>
              <a:gd name="connsiteY2" fmla="*/ 0 h 488687"/>
              <a:gd name="connsiteX3" fmla="*/ 128790 w 613235"/>
              <a:gd name="connsiteY3" fmla="*/ 488687 h 488687"/>
              <a:gd name="connsiteX4" fmla="*/ 0 w 613235"/>
              <a:gd name="connsiteY4" fmla="*/ 488687 h 488687"/>
              <a:gd name="connsiteX0" fmla="*/ 0 w 487029"/>
              <a:gd name="connsiteY0" fmla="*/ 360100 h 488687"/>
              <a:gd name="connsiteX1" fmla="*/ 358239 w 487029"/>
              <a:gd name="connsiteY1" fmla="*/ 0 h 488687"/>
              <a:gd name="connsiteX2" fmla="*/ 487029 w 487029"/>
              <a:gd name="connsiteY2" fmla="*/ 0 h 488687"/>
              <a:gd name="connsiteX3" fmla="*/ 2584 w 487029"/>
              <a:gd name="connsiteY3" fmla="*/ 488687 h 488687"/>
              <a:gd name="connsiteX4" fmla="*/ 0 w 487029"/>
              <a:gd name="connsiteY4" fmla="*/ 360100 h 488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7029" h="488687">
                <a:moveTo>
                  <a:pt x="0" y="360100"/>
                </a:moveTo>
                <a:lnTo>
                  <a:pt x="358239" y="0"/>
                </a:lnTo>
                <a:lnTo>
                  <a:pt x="487029" y="0"/>
                </a:lnTo>
                <a:lnTo>
                  <a:pt x="2584" y="488687"/>
                </a:lnTo>
                <a:cubicBezTo>
                  <a:pt x="1723" y="445825"/>
                  <a:pt x="861" y="402962"/>
                  <a:pt x="0" y="360100"/>
                </a:cubicBezTo>
                <a:close/>
              </a:path>
            </a:pathLst>
          </a:custGeom>
          <a:solidFill>
            <a:srgbClr val="73D7C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5425C62-297F-42A7-C493-64D21BC06891}"/>
              </a:ext>
            </a:extLst>
          </p:cNvPr>
          <p:cNvSpPr txBox="1"/>
          <p:nvPr/>
        </p:nvSpPr>
        <p:spPr>
          <a:xfrm>
            <a:off x="0" y="137603"/>
            <a:ext cx="9433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04</a:t>
            </a:r>
            <a:endParaRPr lang="ko-KR" altLang="en-US" sz="32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C5425F-EAB9-8E62-0EA5-7CAA9B56355D}"/>
              </a:ext>
            </a:extLst>
          </p:cNvPr>
          <p:cNvSpPr txBox="1"/>
          <p:nvPr/>
        </p:nvSpPr>
        <p:spPr>
          <a:xfrm>
            <a:off x="1289586" y="200033"/>
            <a:ext cx="52266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C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LAB: </a:t>
            </a:r>
            <a:r>
              <a:rPr lang="ko-KR" altLang="en-US" sz="2400" dirty="0">
                <a:solidFill>
                  <a:srgbClr val="C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숫자를 입력하는 계산기 만들기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DEF8E3F-B4D8-301A-CB63-A742F22335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706" y="6522064"/>
            <a:ext cx="1299531" cy="214672"/>
          </a:xfrm>
          <a:prstGeom prst="rect">
            <a:avLst/>
          </a:prstGeom>
        </p:spPr>
      </p:pic>
      <p:sp>
        <p:nvSpPr>
          <p:cNvPr id="10" name="다이아몬드 9">
            <a:extLst>
              <a:ext uri="{FF2B5EF4-FFF2-40B4-BE49-F238E27FC236}">
                <a16:creationId xmlns:a16="http://schemas.microsoft.com/office/drawing/2014/main" id="{309CE78D-294D-E239-E6FC-AFC84355DA93}"/>
              </a:ext>
            </a:extLst>
          </p:cNvPr>
          <p:cNvSpPr/>
          <p:nvPr/>
        </p:nvSpPr>
        <p:spPr>
          <a:xfrm>
            <a:off x="639634" y="1255148"/>
            <a:ext cx="303724" cy="303724"/>
          </a:xfrm>
          <a:prstGeom prst="diamond">
            <a:avLst/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F3D8F2D-CE23-EDE5-6217-49B2CBB5A121}"/>
              </a:ext>
            </a:extLst>
          </p:cNvPr>
          <p:cNvSpPr txBox="1"/>
          <p:nvPr/>
        </p:nvSpPr>
        <p:spPr>
          <a:xfrm>
            <a:off x="943358" y="1176177"/>
            <a:ext cx="5152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51B8B0"/>
                </a:solidFill>
                <a:highlight>
                  <a:srgbClr val="FFFF00"/>
                </a:highlight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Problem (LAB 2.3.2)</a:t>
            </a:r>
            <a:endParaRPr lang="ko-KR" altLang="en-US" sz="2400" dirty="0">
              <a:solidFill>
                <a:srgbClr val="51B8B0"/>
              </a:solidFill>
              <a:highlight>
                <a:srgbClr val="FFFF00"/>
              </a:highlight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1EEC663-D0AC-D66C-F0CC-2292DB381A4A}"/>
              </a:ext>
            </a:extLst>
          </p:cNvPr>
          <p:cNvSpPr txBox="1"/>
          <p:nvPr/>
        </p:nvSpPr>
        <p:spPr>
          <a:xfrm>
            <a:off x="894471" y="1684628"/>
            <a:ext cx="99895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사용자가 키보드로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2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개의 숫자를 입력하면 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 두 숫자의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덧셈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,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뺄셈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,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곱셈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,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나눗셈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,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나머지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,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제곱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을 계산하는 계산기를 만들어 봅시다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A88EC48-368E-01FA-5A5E-94401F6762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750" y="2377745"/>
            <a:ext cx="9334500" cy="33528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EE9F9DB-711F-DE61-3574-5F627719B5DD}"/>
              </a:ext>
            </a:extLst>
          </p:cNvPr>
          <p:cNvSpPr txBox="1"/>
          <p:nvPr/>
        </p:nvSpPr>
        <p:spPr>
          <a:xfrm>
            <a:off x="1254394" y="5766213"/>
            <a:ext cx="96832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600" dirty="0">
                <a:solidFill>
                  <a:schemeClr val="accent2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나머지는 </a:t>
            </a:r>
            <a:r>
              <a:rPr lang="en-US" altLang="ko-KR" sz="1600" dirty="0">
                <a:solidFill>
                  <a:schemeClr val="accent2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%, </a:t>
            </a:r>
            <a:r>
              <a:rPr lang="ko-KR" altLang="en-US" sz="1600" dirty="0">
                <a:solidFill>
                  <a:schemeClr val="accent2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제곱은</a:t>
            </a:r>
            <a:r>
              <a:rPr lang="en-US" altLang="ko-KR" sz="1600" dirty="0">
                <a:solidFill>
                  <a:schemeClr val="accent2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**</a:t>
            </a:r>
            <a:r>
              <a:rPr lang="ko-KR" altLang="en-US" sz="1600" dirty="0">
                <a:solidFill>
                  <a:schemeClr val="accent2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를 이용</a:t>
            </a:r>
            <a:endParaRPr lang="en-US" altLang="ko-KR" sz="1600" dirty="0">
              <a:solidFill>
                <a:schemeClr val="accent2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785096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1D8967-33E3-2CFC-52E3-C8A02F1AB9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각 삼각형 24">
            <a:extLst>
              <a:ext uri="{FF2B5EF4-FFF2-40B4-BE49-F238E27FC236}">
                <a16:creationId xmlns:a16="http://schemas.microsoft.com/office/drawing/2014/main" id="{AECDD8F4-2DFE-B3CE-58FD-E5061DD8DFA2}"/>
              </a:ext>
            </a:extLst>
          </p:cNvPr>
          <p:cNvSpPr/>
          <p:nvPr/>
        </p:nvSpPr>
        <p:spPr>
          <a:xfrm>
            <a:off x="-1" y="6077527"/>
            <a:ext cx="760522" cy="780473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44045462-7318-E981-7AE1-9CEF54262349}"/>
              </a:ext>
            </a:extLst>
          </p:cNvPr>
          <p:cNvSpPr/>
          <p:nvPr/>
        </p:nvSpPr>
        <p:spPr>
          <a:xfrm>
            <a:off x="391357" y="210845"/>
            <a:ext cx="11409286" cy="6436310"/>
          </a:xfrm>
          <a:prstGeom prst="roundRect">
            <a:avLst>
              <a:gd name="adj" fmla="val 10046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22917A2C-1CCA-091D-443A-C45921ADD6D1}"/>
              </a:ext>
            </a:extLst>
          </p:cNvPr>
          <p:cNvSpPr/>
          <p:nvPr/>
        </p:nvSpPr>
        <p:spPr>
          <a:xfrm>
            <a:off x="537839" y="326254"/>
            <a:ext cx="11116322" cy="6205491"/>
          </a:xfrm>
          <a:prstGeom prst="roundRect">
            <a:avLst>
              <a:gd name="adj" fmla="val 918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C8E4818-5B25-1145-7DDA-9C3BBC9A327F}"/>
              </a:ext>
            </a:extLst>
          </p:cNvPr>
          <p:cNvSpPr txBox="1"/>
          <p:nvPr/>
        </p:nvSpPr>
        <p:spPr>
          <a:xfrm>
            <a:off x="4001565" y="2305614"/>
            <a:ext cx="41888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accent2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01</a:t>
            </a:r>
            <a:endParaRPr lang="ko-KR" altLang="en-US" sz="4000" dirty="0">
              <a:solidFill>
                <a:schemeClr val="accent2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87006D-8390-3593-1A71-13EAFF530AC6}"/>
              </a:ext>
            </a:extLst>
          </p:cNvPr>
          <p:cNvSpPr txBox="1"/>
          <p:nvPr/>
        </p:nvSpPr>
        <p:spPr>
          <a:xfrm>
            <a:off x="2607771" y="3013500"/>
            <a:ext cx="69764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변수란</a:t>
            </a:r>
            <a:r>
              <a:rPr lang="en-US" altLang="ko-KR" sz="48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?</a:t>
            </a:r>
            <a:endParaRPr lang="ko-KR" altLang="en-US" sz="4800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993763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389722-A732-E48B-B0F2-95B571B99A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각 삼각형 24">
            <a:extLst>
              <a:ext uri="{FF2B5EF4-FFF2-40B4-BE49-F238E27FC236}">
                <a16:creationId xmlns:a16="http://schemas.microsoft.com/office/drawing/2014/main" id="{B1C03F20-A987-9E26-A062-7B8ADC3A3AD0}"/>
              </a:ext>
            </a:extLst>
          </p:cNvPr>
          <p:cNvSpPr/>
          <p:nvPr/>
        </p:nvSpPr>
        <p:spPr>
          <a:xfrm>
            <a:off x="-1" y="6077527"/>
            <a:ext cx="760522" cy="780473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DF2B2654-8A22-0D61-C9DB-E0E73C045BB6}"/>
              </a:ext>
            </a:extLst>
          </p:cNvPr>
          <p:cNvSpPr/>
          <p:nvPr/>
        </p:nvSpPr>
        <p:spPr>
          <a:xfrm>
            <a:off x="391357" y="210845"/>
            <a:ext cx="11409286" cy="6436310"/>
          </a:xfrm>
          <a:prstGeom prst="roundRect">
            <a:avLst>
              <a:gd name="adj" fmla="val 10046"/>
            </a:avLst>
          </a:prstGeom>
          <a:solidFill>
            <a:srgbClr val="B3A2C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B654D700-50CE-4315-71DC-7CD774F40894}"/>
              </a:ext>
            </a:extLst>
          </p:cNvPr>
          <p:cNvSpPr/>
          <p:nvPr/>
        </p:nvSpPr>
        <p:spPr>
          <a:xfrm>
            <a:off x="537839" y="326254"/>
            <a:ext cx="11116322" cy="6205491"/>
          </a:xfrm>
          <a:prstGeom prst="roundRect">
            <a:avLst>
              <a:gd name="adj" fmla="val 918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D9C3469-E0D6-3122-26B2-325D4A3A14F7}"/>
              </a:ext>
            </a:extLst>
          </p:cNvPr>
          <p:cNvSpPr txBox="1"/>
          <p:nvPr/>
        </p:nvSpPr>
        <p:spPr>
          <a:xfrm>
            <a:off x="4001565" y="2305614"/>
            <a:ext cx="41888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accent2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04</a:t>
            </a:r>
            <a:endParaRPr lang="ko-KR" altLang="en-US" sz="4000" dirty="0">
              <a:solidFill>
                <a:schemeClr val="accent2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8336C9C-FBF5-D6EB-5AB8-0D72C532C538}"/>
              </a:ext>
            </a:extLst>
          </p:cNvPr>
          <p:cNvSpPr txBox="1"/>
          <p:nvPr/>
        </p:nvSpPr>
        <p:spPr>
          <a:xfrm>
            <a:off x="1808085" y="3013500"/>
            <a:ext cx="857582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[</a:t>
            </a:r>
            <a:r>
              <a:rPr lang="ko-KR" altLang="en-US" sz="48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실전 예제</a:t>
            </a:r>
            <a:r>
              <a:rPr lang="en-US" altLang="ko-KR" sz="48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]</a:t>
            </a:r>
          </a:p>
          <a:p>
            <a:pPr algn="ctr"/>
            <a:r>
              <a:rPr lang="ko-KR" altLang="en-US" sz="48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거북이가 나오는 프로그램</a:t>
            </a:r>
          </a:p>
        </p:txBody>
      </p:sp>
    </p:spTree>
    <p:extLst>
      <p:ext uri="{BB962C8B-B14F-4D97-AF65-F5344CB8AC3E}">
        <p14:creationId xmlns:p14="http://schemas.microsoft.com/office/powerpoint/2010/main" val="48092029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6A8A6D-B684-2ABF-5FDA-A6A79609FC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각 삼각형 16">
            <a:extLst>
              <a:ext uri="{FF2B5EF4-FFF2-40B4-BE49-F238E27FC236}">
                <a16:creationId xmlns:a16="http://schemas.microsoft.com/office/drawing/2014/main" id="{D31C5824-0E2D-407B-E72B-8B6028DCB9AE}"/>
              </a:ext>
            </a:extLst>
          </p:cNvPr>
          <p:cNvSpPr/>
          <p:nvPr/>
        </p:nvSpPr>
        <p:spPr>
          <a:xfrm flipH="1">
            <a:off x="10626570" y="5335480"/>
            <a:ext cx="1565429" cy="1522520"/>
          </a:xfrm>
          <a:prstGeom prst="rtTriangle">
            <a:avLst/>
          </a:prstGeom>
          <a:solidFill>
            <a:srgbClr val="ECECF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평행 사변형 11">
            <a:extLst>
              <a:ext uri="{FF2B5EF4-FFF2-40B4-BE49-F238E27FC236}">
                <a16:creationId xmlns:a16="http://schemas.microsoft.com/office/drawing/2014/main" id="{341FD00B-6046-8EA8-0214-143257716894}"/>
              </a:ext>
            </a:extLst>
          </p:cNvPr>
          <p:cNvSpPr/>
          <p:nvPr/>
        </p:nvSpPr>
        <p:spPr>
          <a:xfrm>
            <a:off x="346229" y="0"/>
            <a:ext cx="11274641" cy="754603"/>
          </a:xfrm>
          <a:prstGeom prst="parallelogram">
            <a:avLst/>
          </a:prstGeom>
          <a:solidFill>
            <a:srgbClr val="ECECF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각 삼각형 12">
            <a:extLst>
              <a:ext uri="{FF2B5EF4-FFF2-40B4-BE49-F238E27FC236}">
                <a16:creationId xmlns:a16="http://schemas.microsoft.com/office/drawing/2014/main" id="{768E6765-8850-BB0D-EFF0-6C9DC74BBC9F}"/>
              </a:ext>
            </a:extLst>
          </p:cNvPr>
          <p:cNvSpPr/>
          <p:nvPr/>
        </p:nvSpPr>
        <p:spPr>
          <a:xfrm flipV="1">
            <a:off x="11425560" y="-1"/>
            <a:ext cx="766439" cy="754603"/>
          </a:xfrm>
          <a:prstGeom prst="rtTriangle">
            <a:avLst/>
          </a:prstGeom>
          <a:solidFill>
            <a:srgbClr val="ECECF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1D5F254A-5B4F-49C3-D856-ABBA2EFC81E3}"/>
              </a:ext>
            </a:extLst>
          </p:cNvPr>
          <p:cNvSpPr/>
          <p:nvPr/>
        </p:nvSpPr>
        <p:spPr>
          <a:xfrm>
            <a:off x="11260115" y="586896"/>
            <a:ext cx="425805" cy="425805"/>
          </a:xfrm>
          <a:prstGeom prst="diamond">
            <a:avLst/>
          </a:prstGeom>
          <a:solidFill>
            <a:srgbClr val="B3A2C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63CF7D3-BFD8-0150-9071-B32675BCF1EF}"/>
              </a:ext>
            </a:extLst>
          </p:cNvPr>
          <p:cNvSpPr/>
          <p:nvPr/>
        </p:nvSpPr>
        <p:spPr>
          <a:xfrm>
            <a:off x="0" y="0"/>
            <a:ext cx="1420427" cy="1030457"/>
          </a:xfrm>
          <a:custGeom>
            <a:avLst/>
            <a:gdLst>
              <a:gd name="connsiteX0" fmla="*/ 0 w 1420427"/>
              <a:gd name="connsiteY0" fmla="*/ 0 h 1029810"/>
              <a:gd name="connsiteX1" fmla="*/ 1420427 w 1420427"/>
              <a:gd name="connsiteY1" fmla="*/ 0 h 1029810"/>
              <a:gd name="connsiteX2" fmla="*/ 1420427 w 1420427"/>
              <a:gd name="connsiteY2" fmla="*/ 1029810 h 1029810"/>
              <a:gd name="connsiteX3" fmla="*/ 0 w 1420427"/>
              <a:gd name="connsiteY3" fmla="*/ 1029810 h 1029810"/>
              <a:gd name="connsiteX4" fmla="*/ 0 w 1420427"/>
              <a:gd name="connsiteY4" fmla="*/ 0 h 1029810"/>
              <a:gd name="connsiteX0" fmla="*/ 0 w 1420427"/>
              <a:gd name="connsiteY0" fmla="*/ 0 h 1029810"/>
              <a:gd name="connsiteX1" fmla="*/ 1420427 w 1420427"/>
              <a:gd name="connsiteY1" fmla="*/ 0 h 1029810"/>
              <a:gd name="connsiteX2" fmla="*/ 452761 w 1420427"/>
              <a:gd name="connsiteY2" fmla="*/ 1020932 h 1029810"/>
              <a:gd name="connsiteX3" fmla="*/ 0 w 1420427"/>
              <a:gd name="connsiteY3" fmla="*/ 1029810 h 1029810"/>
              <a:gd name="connsiteX4" fmla="*/ 0 w 1420427"/>
              <a:gd name="connsiteY4" fmla="*/ 0 h 1029810"/>
              <a:gd name="connsiteX0" fmla="*/ 0 w 1420427"/>
              <a:gd name="connsiteY0" fmla="*/ 0 h 1030457"/>
              <a:gd name="connsiteX1" fmla="*/ 1420427 w 1420427"/>
              <a:gd name="connsiteY1" fmla="*/ 0 h 1030457"/>
              <a:gd name="connsiteX2" fmla="*/ 445618 w 1420427"/>
              <a:gd name="connsiteY2" fmla="*/ 1030457 h 1030457"/>
              <a:gd name="connsiteX3" fmla="*/ 0 w 1420427"/>
              <a:gd name="connsiteY3" fmla="*/ 1029810 h 1030457"/>
              <a:gd name="connsiteX4" fmla="*/ 0 w 1420427"/>
              <a:gd name="connsiteY4" fmla="*/ 0 h 1030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0427" h="1030457">
                <a:moveTo>
                  <a:pt x="0" y="0"/>
                </a:moveTo>
                <a:lnTo>
                  <a:pt x="1420427" y="0"/>
                </a:lnTo>
                <a:lnTo>
                  <a:pt x="445618" y="1030457"/>
                </a:lnTo>
                <a:lnTo>
                  <a:pt x="0" y="1029810"/>
                </a:lnTo>
                <a:lnTo>
                  <a:pt x="0" y="0"/>
                </a:lnTo>
                <a:close/>
              </a:path>
            </a:pathLst>
          </a:custGeom>
          <a:solidFill>
            <a:srgbClr val="BCBDD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각 삼각형 14">
            <a:extLst>
              <a:ext uri="{FF2B5EF4-FFF2-40B4-BE49-F238E27FC236}">
                <a16:creationId xmlns:a16="http://schemas.microsoft.com/office/drawing/2014/main" id="{F5D70309-F754-5562-CA12-861A9B6A2316}"/>
              </a:ext>
            </a:extLst>
          </p:cNvPr>
          <p:cNvSpPr/>
          <p:nvPr/>
        </p:nvSpPr>
        <p:spPr>
          <a:xfrm flipV="1">
            <a:off x="0" y="-1"/>
            <a:ext cx="281179" cy="275209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각 삼각형 15">
            <a:extLst>
              <a:ext uri="{FF2B5EF4-FFF2-40B4-BE49-F238E27FC236}">
                <a16:creationId xmlns:a16="http://schemas.microsoft.com/office/drawing/2014/main" id="{67E41420-EAA8-CF44-E690-689EE32D210B}"/>
              </a:ext>
            </a:extLst>
          </p:cNvPr>
          <p:cNvSpPr/>
          <p:nvPr/>
        </p:nvSpPr>
        <p:spPr>
          <a:xfrm flipH="1">
            <a:off x="11721914" y="6400800"/>
            <a:ext cx="470085" cy="45720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평행 사변형 17">
            <a:extLst>
              <a:ext uri="{FF2B5EF4-FFF2-40B4-BE49-F238E27FC236}">
                <a16:creationId xmlns:a16="http://schemas.microsoft.com/office/drawing/2014/main" id="{5C960171-4E7A-35BE-D489-50D0227FBB68}"/>
              </a:ext>
            </a:extLst>
          </p:cNvPr>
          <p:cNvSpPr/>
          <p:nvPr/>
        </p:nvSpPr>
        <p:spPr>
          <a:xfrm>
            <a:off x="10347974" y="5708342"/>
            <a:ext cx="1299530" cy="1149658"/>
          </a:xfrm>
          <a:prstGeom prst="parallelogram">
            <a:avLst>
              <a:gd name="adj" fmla="val 99132"/>
            </a:avLst>
          </a:prstGeom>
          <a:solidFill>
            <a:srgbClr val="525CA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평행 사변형 18">
            <a:extLst>
              <a:ext uri="{FF2B5EF4-FFF2-40B4-BE49-F238E27FC236}">
                <a16:creationId xmlns:a16="http://schemas.microsoft.com/office/drawing/2014/main" id="{8AD0BF7E-188A-F455-469E-BA733E0F26AC}"/>
              </a:ext>
            </a:extLst>
          </p:cNvPr>
          <p:cNvSpPr/>
          <p:nvPr/>
        </p:nvSpPr>
        <p:spPr>
          <a:xfrm>
            <a:off x="1065320" y="0"/>
            <a:ext cx="586410" cy="443883"/>
          </a:xfrm>
          <a:prstGeom prst="parallelogram">
            <a:avLst>
              <a:gd name="adj" fmla="val 99132"/>
            </a:avLst>
          </a:prstGeom>
          <a:solidFill>
            <a:srgbClr val="525CA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평행 사변형 19">
            <a:extLst>
              <a:ext uri="{FF2B5EF4-FFF2-40B4-BE49-F238E27FC236}">
                <a16:creationId xmlns:a16="http://schemas.microsoft.com/office/drawing/2014/main" id="{D8FD4ED0-809F-5D14-20F4-59513BDBA9BD}"/>
              </a:ext>
            </a:extLst>
          </p:cNvPr>
          <p:cNvSpPr/>
          <p:nvPr/>
        </p:nvSpPr>
        <p:spPr>
          <a:xfrm>
            <a:off x="1" y="644788"/>
            <a:ext cx="489410" cy="488687"/>
          </a:xfrm>
          <a:custGeom>
            <a:avLst/>
            <a:gdLst>
              <a:gd name="connsiteX0" fmla="*/ 0 w 613235"/>
              <a:gd name="connsiteY0" fmla="*/ 488687 h 488687"/>
              <a:gd name="connsiteX1" fmla="*/ 484445 w 613235"/>
              <a:gd name="connsiteY1" fmla="*/ 0 h 488687"/>
              <a:gd name="connsiteX2" fmla="*/ 613235 w 613235"/>
              <a:gd name="connsiteY2" fmla="*/ 0 h 488687"/>
              <a:gd name="connsiteX3" fmla="*/ 128790 w 613235"/>
              <a:gd name="connsiteY3" fmla="*/ 488687 h 488687"/>
              <a:gd name="connsiteX4" fmla="*/ 0 w 613235"/>
              <a:gd name="connsiteY4" fmla="*/ 488687 h 488687"/>
              <a:gd name="connsiteX0" fmla="*/ 0 w 487029"/>
              <a:gd name="connsiteY0" fmla="*/ 360100 h 488687"/>
              <a:gd name="connsiteX1" fmla="*/ 358239 w 487029"/>
              <a:gd name="connsiteY1" fmla="*/ 0 h 488687"/>
              <a:gd name="connsiteX2" fmla="*/ 487029 w 487029"/>
              <a:gd name="connsiteY2" fmla="*/ 0 h 488687"/>
              <a:gd name="connsiteX3" fmla="*/ 2584 w 487029"/>
              <a:gd name="connsiteY3" fmla="*/ 488687 h 488687"/>
              <a:gd name="connsiteX4" fmla="*/ 0 w 487029"/>
              <a:gd name="connsiteY4" fmla="*/ 360100 h 488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7029" h="488687">
                <a:moveTo>
                  <a:pt x="0" y="360100"/>
                </a:moveTo>
                <a:lnTo>
                  <a:pt x="358239" y="0"/>
                </a:lnTo>
                <a:lnTo>
                  <a:pt x="487029" y="0"/>
                </a:lnTo>
                <a:lnTo>
                  <a:pt x="2584" y="488687"/>
                </a:lnTo>
                <a:cubicBezTo>
                  <a:pt x="1723" y="445825"/>
                  <a:pt x="861" y="402962"/>
                  <a:pt x="0" y="360100"/>
                </a:cubicBezTo>
                <a:close/>
              </a:path>
            </a:pathLst>
          </a:custGeom>
          <a:solidFill>
            <a:srgbClr val="ECECF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BF8662D-CE17-6C94-F795-4BF4AAB4A5E0}"/>
              </a:ext>
            </a:extLst>
          </p:cNvPr>
          <p:cNvSpPr txBox="1"/>
          <p:nvPr/>
        </p:nvSpPr>
        <p:spPr>
          <a:xfrm>
            <a:off x="0" y="137603"/>
            <a:ext cx="9433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01</a:t>
            </a:r>
            <a:endParaRPr lang="ko-KR" altLang="en-US" sz="32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5F42BB-7716-1054-EB01-1E22587A7663}"/>
              </a:ext>
            </a:extLst>
          </p:cNvPr>
          <p:cNvSpPr txBox="1"/>
          <p:nvPr/>
        </p:nvSpPr>
        <p:spPr>
          <a:xfrm>
            <a:off x="1289585" y="200033"/>
            <a:ext cx="64694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거북이가 나오는 프로그램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4D477EF-91A0-36E2-287D-EA6A8CBFBF4E}"/>
              </a:ext>
            </a:extLst>
          </p:cNvPr>
          <p:cNvSpPr txBox="1"/>
          <p:nvPr/>
        </p:nvSpPr>
        <p:spPr>
          <a:xfrm>
            <a:off x="943360" y="1632094"/>
            <a:ext cx="10305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거북이 그래픽을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터틀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그래픽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(Turtle Graphic)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으로도 부른다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그래픽 화면으로 거북이가 나오기 위한 코드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6CA2C509-27A1-8F00-36D3-9FDA1E1C5B0A}"/>
              </a:ext>
            </a:extLst>
          </p:cNvPr>
          <p:cNvSpPr/>
          <p:nvPr/>
        </p:nvSpPr>
        <p:spPr>
          <a:xfrm>
            <a:off x="639634" y="1249400"/>
            <a:ext cx="303724" cy="303724"/>
          </a:xfrm>
          <a:prstGeom prst="diamond">
            <a:avLst/>
          </a:prstGeom>
          <a:solidFill>
            <a:srgbClr val="B3A2C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0AC64C-DA92-E27C-36EA-D86D001CA70F}"/>
              </a:ext>
            </a:extLst>
          </p:cNvPr>
          <p:cNvSpPr txBox="1"/>
          <p:nvPr/>
        </p:nvSpPr>
        <p:spPr>
          <a:xfrm>
            <a:off x="943357" y="1170429"/>
            <a:ext cx="62386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7030A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거북이 그래픽 시작하기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2B87EE9-4860-54DC-FAC8-6CC5ED9829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706" y="6522064"/>
            <a:ext cx="1299531" cy="214672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2360666F-124A-90D1-866D-B322E19004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9624" y="2382235"/>
            <a:ext cx="9467850" cy="60960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5E99FE42-7428-C759-06CD-0A21E1FB17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9624" y="3005343"/>
            <a:ext cx="9458325" cy="609600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EF32D087-BD1F-614E-11DC-062FCEA209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5509" y="3614943"/>
            <a:ext cx="2676525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86305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705AA0-B359-F69F-3DBC-04130C6AFB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각 삼각형 16">
            <a:extLst>
              <a:ext uri="{FF2B5EF4-FFF2-40B4-BE49-F238E27FC236}">
                <a16:creationId xmlns:a16="http://schemas.microsoft.com/office/drawing/2014/main" id="{11A89058-A7E9-257D-8170-5A4A48F6C474}"/>
              </a:ext>
            </a:extLst>
          </p:cNvPr>
          <p:cNvSpPr/>
          <p:nvPr/>
        </p:nvSpPr>
        <p:spPr>
          <a:xfrm flipH="1">
            <a:off x="10626570" y="5335480"/>
            <a:ext cx="1565429" cy="1522520"/>
          </a:xfrm>
          <a:prstGeom prst="rtTriangle">
            <a:avLst/>
          </a:prstGeom>
          <a:solidFill>
            <a:srgbClr val="ECECF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평행 사변형 11">
            <a:extLst>
              <a:ext uri="{FF2B5EF4-FFF2-40B4-BE49-F238E27FC236}">
                <a16:creationId xmlns:a16="http://schemas.microsoft.com/office/drawing/2014/main" id="{B5F58E14-41DC-E3D6-18E7-4E3D9BDAC4ED}"/>
              </a:ext>
            </a:extLst>
          </p:cNvPr>
          <p:cNvSpPr/>
          <p:nvPr/>
        </p:nvSpPr>
        <p:spPr>
          <a:xfrm>
            <a:off x="346229" y="0"/>
            <a:ext cx="11274641" cy="754603"/>
          </a:xfrm>
          <a:prstGeom prst="parallelogram">
            <a:avLst/>
          </a:prstGeom>
          <a:solidFill>
            <a:srgbClr val="ECECF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각 삼각형 12">
            <a:extLst>
              <a:ext uri="{FF2B5EF4-FFF2-40B4-BE49-F238E27FC236}">
                <a16:creationId xmlns:a16="http://schemas.microsoft.com/office/drawing/2014/main" id="{EBE9B172-7B91-6BDD-86DB-88E57189057B}"/>
              </a:ext>
            </a:extLst>
          </p:cNvPr>
          <p:cNvSpPr/>
          <p:nvPr/>
        </p:nvSpPr>
        <p:spPr>
          <a:xfrm flipV="1">
            <a:off x="11425560" y="-1"/>
            <a:ext cx="766439" cy="754603"/>
          </a:xfrm>
          <a:prstGeom prst="rtTriangle">
            <a:avLst/>
          </a:prstGeom>
          <a:solidFill>
            <a:srgbClr val="ECECF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7D5159B0-4802-3F61-2585-7CDE138FE97C}"/>
              </a:ext>
            </a:extLst>
          </p:cNvPr>
          <p:cNvSpPr/>
          <p:nvPr/>
        </p:nvSpPr>
        <p:spPr>
          <a:xfrm>
            <a:off x="11260115" y="586896"/>
            <a:ext cx="425805" cy="425805"/>
          </a:xfrm>
          <a:prstGeom prst="diamond">
            <a:avLst/>
          </a:prstGeom>
          <a:solidFill>
            <a:srgbClr val="B3A2C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BB20AF7-CB99-BB74-76D6-68DAD014A2A2}"/>
              </a:ext>
            </a:extLst>
          </p:cNvPr>
          <p:cNvSpPr/>
          <p:nvPr/>
        </p:nvSpPr>
        <p:spPr>
          <a:xfrm>
            <a:off x="0" y="0"/>
            <a:ext cx="1420427" cy="1030457"/>
          </a:xfrm>
          <a:custGeom>
            <a:avLst/>
            <a:gdLst>
              <a:gd name="connsiteX0" fmla="*/ 0 w 1420427"/>
              <a:gd name="connsiteY0" fmla="*/ 0 h 1029810"/>
              <a:gd name="connsiteX1" fmla="*/ 1420427 w 1420427"/>
              <a:gd name="connsiteY1" fmla="*/ 0 h 1029810"/>
              <a:gd name="connsiteX2" fmla="*/ 1420427 w 1420427"/>
              <a:gd name="connsiteY2" fmla="*/ 1029810 h 1029810"/>
              <a:gd name="connsiteX3" fmla="*/ 0 w 1420427"/>
              <a:gd name="connsiteY3" fmla="*/ 1029810 h 1029810"/>
              <a:gd name="connsiteX4" fmla="*/ 0 w 1420427"/>
              <a:gd name="connsiteY4" fmla="*/ 0 h 1029810"/>
              <a:gd name="connsiteX0" fmla="*/ 0 w 1420427"/>
              <a:gd name="connsiteY0" fmla="*/ 0 h 1029810"/>
              <a:gd name="connsiteX1" fmla="*/ 1420427 w 1420427"/>
              <a:gd name="connsiteY1" fmla="*/ 0 h 1029810"/>
              <a:gd name="connsiteX2" fmla="*/ 452761 w 1420427"/>
              <a:gd name="connsiteY2" fmla="*/ 1020932 h 1029810"/>
              <a:gd name="connsiteX3" fmla="*/ 0 w 1420427"/>
              <a:gd name="connsiteY3" fmla="*/ 1029810 h 1029810"/>
              <a:gd name="connsiteX4" fmla="*/ 0 w 1420427"/>
              <a:gd name="connsiteY4" fmla="*/ 0 h 1029810"/>
              <a:gd name="connsiteX0" fmla="*/ 0 w 1420427"/>
              <a:gd name="connsiteY0" fmla="*/ 0 h 1030457"/>
              <a:gd name="connsiteX1" fmla="*/ 1420427 w 1420427"/>
              <a:gd name="connsiteY1" fmla="*/ 0 h 1030457"/>
              <a:gd name="connsiteX2" fmla="*/ 445618 w 1420427"/>
              <a:gd name="connsiteY2" fmla="*/ 1030457 h 1030457"/>
              <a:gd name="connsiteX3" fmla="*/ 0 w 1420427"/>
              <a:gd name="connsiteY3" fmla="*/ 1029810 h 1030457"/>
              <a:gd name="connsiteX4" fmla="*/ 0 w 1420427"/>
              <a:gd name="connsiteY4" fmla="*/ 0 h 1030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0427" h="1030457">
                <a:moveTo>
                  <a:pt x="0" y="0"/>
                </a:moveTo>
                <a:lnTo>
                  <a:pt x="1420427" y="0"/>
                </a:lnTo>
                <a:lnTo>
                  <a:pt x="445618" y="1030457"/>
                </a:lnTo>
                <a:lnTo>
                  <a:pt x="0" y="1029810"/>
                </a:lnTo>
                <a:lnTo>
                  <a:pt x="0" y="0"/>
                </a:lnTo>
                <a:close/>
              </a:path>
            </a:pathLst>
          </a:custGeom>
          <a:solidFill>
            <a:srgbClr val="BCBDD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각 삼각형 14">
            <a:extLst>
              <a:ext uri="{FF2B5EF4-FFF2-40B4-BE49-F238E27FC236}">
                <a16:creationId xmlns:a16="http://schemas.microsoft.com/office/drawing/2014/main" id="{28255704-32EA-A0F3-327C-5F2BC8DE9A26}"/>
              </a:ext>
            </a:extLst>
          </p:cNvPr>
          <p:cNvSpPr/>
          <p:nvPr/>
        </p:nvSpPr>
        <p:spPr>
          <a:xfrm flipV="1">
            <a:off x="0" y="-1"/>
            <a:ext cx="281179" cy="275209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각 삼각형 15">
            <a:extLst>
              <a:ext uri="{FF2B5EF4-FFF2-40B4-BE49-F238E27FC236}">
                <a16:creationId xmlns:a16="http://schemas.microsoft.com/office/drawing/2014/main" id="{2F4F2F6C-CF69-C64F-384C-F8132CB063FB}"/>
              </a:ext>
            </a:extLst>
          </p:cNvPr>
          <p:cNvSpPr/>
          <p:nvPr/>
        </p:nvSpPr>
        <p:spPr>
          <a:xfrm flipH="1">
            <a:off x="11721914" y="6400800"/>
            <a:ext cx="470085" cy="45720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평행 사변형 17">
            <a:extLst>
              <a:ext uri="{FF2B5EF4-FFF2-40B4-BE49-F238E27FC236}">
                <a16:creationId xmlns:a16="http://schemas.microsoft.com/office/drawing/2014/main" id="{F4F7BC5E-6789-4AF2-FE04-AF521062B5C7}"/>
              </a:ext>
            </a:extLst>
          </p:cNvPr>
          <p:cNvSpPr/>
          <p:nvPr/>
        </p:nvSpPr>
        <p:spPr>
          <a:xfrm>
            <a:off x="10347974" y="5708342"/>
            <a:ext cx="1299530" cy="1149658"/>
          </a:xfrm>
          <a:prstGeom prst="parallelogram">
            <a:avLst>
              <a:gd name="adj" fmla="val 99132"/>
            </a:avLst>
          </a:prstGeom>
          <a:solidFill>
            <a:srgbClr val="525CA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평행 사변형 18">
            <a:extLst>
              <a:ext uri="{FF2B5EF4-FFF2-40B4-BE49-F238E27FC236}">
                <a16:creationId xmlns:a16="http://schemas.microsoft.com/office/drawing/2014/main" id="{39E6B359-0FDA-FA49-97D8-5B60B1A84DEF}"/>
              </a:ext>
            </a:extLst>
          </p:cNvPr>
          <p:cNvSpPr/>
          <p:nvPr/>
        </p:nvSpPr>
        <p:spPr>
          <a:xfrm>
            <a:off x="1065320" y="0"/>
            <a:ext cx="586410" cy="443883"/>
          </a:xfrm>
          <a:prstGeom prst="parallelogram">
            <a:avLst>
              <a:gd name="adj" fmla="val 99132"/>
            </a:avLst>
          </a:prstGeom>
          <a:solidFill>
            <a:srgbClr val="525CA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평행 사변형 19">
            <a:extLst>
              <a:ext uri="{FF2B5EF4-FFF2-40B4-BE49-F238E27FC236}">
                <a16:creationId xmlns:a16="http://schemas.microsoft.com/office/drawing/2014/main" id="{7CF4C50B-B3AE-3AA3-DAB3-0B1E2AF99897}"/>
              </a:ext>
            </a:extLst>
          </p:cNvPr>
          <p:cNvSpPr/>
          <p:nvPr/>
        </p:nvSpPr>
        <p:spPr>
          <a:xfrm>
            <a:off x="1" y="644788"/>
            <a:ext cx="489410" cy="488687"/>
          </a:xfrm>
          <a:custGeom>
            <a:avLst/>
            <a:gdLst>
              <a:gd name="connsiteX0" fmla="*/ 0 w 613235"/>
              <a:gd name="connsiteY0" fmla="*/ 488687 h 488687"/>
              <a:gd name="connsiteX1" fmla="*/ 484445 w 613235"/>
              <a:gd name="connsiteY1" fmla="*/ 0 h 488687"/>
              <a:gd name="connsiteX2" fmla="*/ 613235 w 613235"/>
              <a:gd name="connsiteY2" fmla="*/ 0 h 488687"/>
              <a:gd name="connsiteX3" fmla="*/ 128790 w 613235"/>
              <a:gd name="connsiteY3" fmla="*/ 488687 h 488687"/>
              <a:gd name="connsiteX4" fmla="*/ 0 w 613235"/>
              <a:gd name="connsiteY4" fmla="*/ 488687 h 488687"/>
              <a:gd name="connsiteX0" fmla="*/ 0 w 487029"/>
              <a:gd name="connsiteY0" fmla="*/ 360100 h 488687"/>
              <a:gd name="connsiteX1" fmla="*/ 358239 w 487029"/>
              <a:gd name="connsiteY1" fmla="*/ 0 h 488687"/>
              <a:gd name="connsiteX2" fmla="*/ 487029 w 487029"/>
              <a:gd name="connsiteY2" fmla="*/ 0 h 488687"/>
              <a:gd name="connsiteX3" fmla="*/ 2584 w 487029"/>
              <a:gd name="connsiteY3" fmla="*/ 488687 h 488687"/>
              <a:gd name="connsiteX4" fmla="*/ 0 w 487029"/>
              <a:gd name="connsiteY4" fmla="*/ 360100 h 488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7029" h="488687">
                <a:moveTo>
                  <a:pt x="0" y="360100"/>
                </a:moveTo>
                <a:lnTo>
                  <a:pt x="358239" y="0"/>
                </a:lnTo>
                <a:lnTo>
                  <a:pt x="487029" y="0"/>
                </a:lnTo>
                <a:lnTo>
                  <a:pt x="2584" y="488687"/>
                </a:lnTo>
                <a:cubicBezTo>
                  <a:pt x="1723" y="445825"/>
                  <a:pt x="861" y="402962"/>
                  <a:pt x="0" y="360100"/>
                </a:cubicBezTo>
                <a:close/>
              </a:path>
            </a:pathLst>
          </a:custGeom>
          <a:solidFill>
            <a:srgbClr val="ECECF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55DA8B2-0EB7-FDD9-B912-8C57CB39EC09}"/>
              </a:ext>
            </a:extLst>
          </p:cNvPr>
          <p:cNvSpPr txBox="1"/>
          <p:nvPr/>
        </p:nvSpPr>
        <p:spPr>
          <a:xfrm>
            <a:off x="0" y="137603"/>
            <a:ext cx="9433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01</a:t>
            </a:r>
            <a:endParaRPr lang="ko-KR" altLang="en-US" sz="32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99D89B-B57D-9CB3-96A7-A22C144026F7}"/>
              </a:ext>
            </a:extLst>
          </p:cNvPr>
          <p:cNvSpPr txBox="1"/>
          <p:nvPr/>
        </p:nvSpPr>
        <p:spPr>
          <a:xfrm>
            <a:off x="1289585" y="200033"/>
            <a:ext cx="64694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거북이가 나오는 프로그램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FC88582-0822-8281-9A7F-60008F15D6C0}"/>
              </a:ext>
            </a:extLst>
          </p:cNvPr>
          <p:cNvSpPr txBox="1"/>
          <p:nvPr/>
        </p:nvSpPr>
        <p:spPr>
          <a:xfrm>
            <a:off x="943360" y="1632094"/>
            <a:ext cx="10305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거북이를 앞으로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200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만큼 이동시키기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671E618E-D93B-30CB-9AEA-F2265DF126B3}"/>
              </a:ext>
            </a:extLst>
          </p:cNvPr>
          <p:cNvSpPr/>
          <p:nvPr/>
        </p:nvSpPr>
        <p:spPr>
          <a:xfrm>
            <a:off x="639634" y="1249400"/>
            <a:ext cx="303724" cy="303724"/>
          </a:xfrm>
          <a:prstGeom prst="diamond">
            <a:avLst/>
          </a:prstGeom>
          <a:solidFill>
            <a:srgbClr val="B3A2C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C5776E-E6C4-9D16-04F8-70A3A1794995}"/>
              </a:ext>
            </a:extLst>
          </p:cNvPr>
          <p:cNvSpPr txBox="1"/>
          <p:nvPr/>
        </p:nvSpPr>
        <p:spPr>
          <a:xfrm>
            <a:off x="943357" y="1170429"/>
            <a:ext cx="62386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7030A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거북이 이동 및 회전시키기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36BDDB2-450D-BD53-16A8-D187FB7379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706" y="6522064"/>
            <a:ext cx="1299531" cy="21467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E1A1B97-5E41-5B94-E370-41315A2716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9670" y="2001426"/>
            <a:ext cx="9486900" cy="62865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B30EE32-8E9B-8242-A233-F1CFDF7F93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55562" y="1276097"/>
            <a:ext cx="2182044" cy="258196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47EF27B-FE13-C2B4-8F66-B6F414CB993A}"/>
              </a:ext>
            </a:extLst>
          </p:cNvPr>
          <p:cNvSpPr txBox="1"/>
          <p:nvPr/>
        </p:nvSpPr>
        <p:spPr>
          <a:xfrm>
            <a:off x="954833" y="3858065"/>
            <a:ext cx="10305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거북이를 위로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200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만큼 이동시키기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4AF1D3E1-FCDC-6877-0324-1095AFA963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9195" y="4696971"/>
            <a:ext cx="9477375" cy="990600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2B3AA2F6-A7A1-E660-51D2-241EFD0E19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42581" y="4000336"/>
            <a:ext cx="2195025" cy="2581968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B66768C6-D3D2-EF4F-7075-4829B5FD76CC}"/>
              </a:ext>
            </a:extLst>
          </p:cNvPr>
          <p:cNvSpPr txBox="1"/>
          <p:nvPr/>
        </p:nvSpPr>
        <p:spPr>
          <a:xfrm>
            <a:off x="954833" y="4227397"/>
            <a:ext cx="60989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거북이를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왼쪽으로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90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도 회전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시킨 후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200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만큼 앞으로 이동</a:t>
            </a:r>
          </a:p>
        </p:txBody>
      </p:sp>
    </p:spTree>
    <p:extLst>
      <p:ext uri="{BB962C8B-B14F-4D97-AF65-F5344CB8AC3E}">
        <p14:creationId xmlns:p14="http://schemas.microsoft.com/office/powerpoint/2010/main" val="1485036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7630FF-B7A8-D7F6-D82B-1B537E7EFC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각 삼각형 16">
            <a:extLst>
              <a:ext uri="{FF2B5EF4-FFF2-40B4-BE49-F238E27FC236}">
                <a16:creationId xmlns:a16="http://schemas.microsoft.com/office/drawing/2014/main" id="{079EE868-D045-77A6-D07B-14370DB3D23D}"/>
              </a:ext>
            </a:extLst>
          </p:cNvPr>
          <p:cNvSpPr/>
          <p:nvPr/>
        </p:nvSpPr>
        <p:spPr>
          <a:xfrm flipH="1">
            <a:off x="10626570" y="5335480"/>
            <a:ext cx="1565429" cy="1522520"/>
          </a:xfrm>
          <a:prstGeom prst="rtTriangle">
            <a:avLst/>
          </a:prstGeom>
          <a:solidFill>
            <a:srgbClr val="ECECF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평행 사변형 11">
            <a:extLst>
              <a:ext uri="{FF2B5EF4-FFF2-40B4-BE49-F238E27FC236}">
                <a16:creationId xmlns:a16="http://schemas.microsoft.com/office/drawing/2014/main" id="{F5868424-861A-A602-619C-A692C816BF23}"/>
              </a:ext>
            </a:extLst>
          </p:cNvPr>
          <p:cNvSpPr/>
          <p:nvPr/>
        </p:nvSpPr>
        <p:spPr>
          <a:xfrm>
            <a:off x="346229" y="0"/>
            <a:ext cx="11274641" cy="754603"/>
          </a:xfrm>
          <a:prstGeom prst="parallelogram">
            <a:avLst/>
          </a:prstGeom>
          <a:solidFill>
            <a:srgbClr val="ECECF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각 삼각형 12">
            <a:extLst>
              <a:ext uri="{FF2B5EF4-FFF2-40B4-BE49-F238E27FC236}">
                <a16:creationId xmlns:a16="http://schemas.microsoft.com/office/drawing/2014/main" id="{D93D56B8-6549-F866-4B47-6F80737C6C4F}"/>
              </a:ext>
            </a:extLst>
          </p:cNvPr>
          <p:cNvSpPr/>
          <p:nvPr/>
        </p:nvSpPr>
        <p:spPr>
          <a:xfrm flipV="1">
            <a:off x="11425560" y="-1"/>
            <a:ext cx="766439" cy="754603"/>
          </a:xfrm>
          <a:prstGeom prst="rtTriangle">
            <a:avLst/>
          </a:prstGeom>
          <a:solidFill>
            <a:srgbClr val="ECECF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5ED9F61E-0633-EA6D-B9DE-616CD2C8CF8C}"/>
              </a:ext>
            </a:extLst>
          </p:cNvPr>
          <p:cNvSpPr/>
          <p:nvPr/>
        </p:nvSpPr>
        <p:spPr>
          <a:xfrm>
            <a:off x="11260115" y="586896"/>
            <a:ext cx="425805" cy="425805"/>
          </a:xfrm>
          <a:prstGeom prst="diamond">
            <a:avLst/>
          </a:prstGeom>
          <a:solidFill>
            <a:srgbClr val="B3A2C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94B577C-9F18-29B1-0BDF-F339167FCCE5}"/>
              </a:ext>
            </a:extLst>
          </p:cNvPr>
          <p:cNvSpPr/>
          <p:nvPr/>
        </p:nvSpPr>
        <p:spPr>
          <a:xfrm>
            <a:off x="0" y="0"/>
            <a:ext cx="1420427" cy="1030457"/>
          </a:xfrm>
          <a:custGeom>
            <a:avLst/>
            <a:gdLst>
              <a:gd name="connsiteX0" fmla="*/ 0 w 1420427"/>
              <a:gd name="connsiteY0" fmla="*/ 0 h 1029810"/>
              <a:gd name="connsiteX1" fmla="*/ 1420427 w 1420427"/>
              <a:gd name="connsiteY1" fmla="*/ 0 h 1029810"/>
              <a:gd name="connsiteX2" fmla="*/ 1420427 w 1420427"/>
              <a:gd name="connsiteY2" fmla="*/ 1029810 h 1029810"/>
              <a:gd name="connsiteX3" fmla="*/ 0 w 1420427"/>
              <a:gd name="connsiteY3" fmla="*/ 1029810 h 1029810"/>
              <a:gd name="connsiteX4" fmla="*/ 0 w 1420427"/>
              <a:gd name="connsiteY4" fmla="*/ 0 h 1029810"/>
              <a:gd name="connsiteX0" fmla="*/ 0 w 1420427"/>
              <a:gd name="connsiteY0" fmla="*/ 0 h 1029810"/>
              <a:gd name="connsiteX1" fmla="*/ 1420427 w 1420427"/>
              <a:gd name="connsiteY1" fmla="*/ 0 h 1029810"/>
              <a:gd name="connsiteX2" fmla="*/ 452761 w 1420427"/>
              <a:gd name="connsiteY2" fmla="*/ 1020932 h 1029810"/>
              <a:gd name="connsiteX3" fmla="*/ 0 w 1420427"/>
              <a:gd name="connsiteY3" fmla="*/ 1029810 h 1029810"/>
              <a:gd name="connsiteX4" fmla="*/ 0 w 1420427"/>
              <a:gd name="connsiteY4" fmla="*/ 0 h 1029810"/>
              <a:gd name="connsiteX0" fmla="*/ 0 w 1420427"/>
              <a:gd name="connsiteY0" fmla="*/ 0 h 1030457"/>
              <a:gd name="connsiteX1" fmla="*/ 1420427 w 1420427"/>
              <a:gd name="connsiteY1" fmla="*/ 0 h 1030457"/>
              <a:gd name="connsiteX2" fmla="*/ 445618 w 1420427"/>
              <a:gd name="connsiteY2" fmla="*/ 1030457 h 1030457"/>
              <a:gd name="connsiteX3" fmla="*/ 0 w 1420427"/>
              <a:gd name="connsiteY3" fmla="*/ 1029810 h 1030457"/>
              <a:gd name="connsiteX4" fmla="*/ 0 w 1420427"/>
              <a:gd name="connsiteY4" fmla="*/ 0 h 1030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0427" h="1030457">
                <a:moveTo>
                  <a:pt x="0" y="0"/>
                </a:moveTo>
                <a:lnTo>
                  <a:pt x="1420427" y="0"/>
                </a:lnTo>
                <a:lnTo>
                  <a:pt x="445618" y="1030457"/>
                </a:lnTo>
                <a:lnTo>
                  <a:pt x="0" y="1029810"/>
                </a:lnTo>
                <a:lnTo>
                  <a:pt x="0" y="0"/>
                </a:lnTo>
                <a:close/>
              </a:path>
            </a:pathLst>
          </a:custGeom>
          <a:solidFill>
            <a:srgbClr val="BCBDD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각 삼각형 14">
            <a:extLst>
              <a:ext uri="{FF2B5EF4-FFF2-40B4-BE49-F238E27FC236}">
                <a16:creationId xmlns:a16="http://schemas.microsoft.com/office/drawing/2014/main" id="{18DD11E4-AC9A-517C-7333-42194A1C21F7}"/>
              </a:ext>
            </a:extLst>
          </p:cNvPr>
          <p:cNvSpPr/>
          <p:nvPr/>
        </p:nvSpPr>
        <p:spPr>
          <a:xfrm flipV="1">
            <a:off x="0" y="-1"/>
            <a:ext cx="281179" cy="275209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각 삼각형 15">
            <a:extLst>
              <a:ext uri="{FF2B5EF4-FFF2-40B4-BE49-F238E27FC236}">
                <a16:creationId xmlns:a16="http://schemas.microsoft.com/office/drawing/2014/main" id="{9B93262B-C283-F7F3-9FE3-BFCC48DB0235}"/>
              </a:ext>
            </a:extLst>
          </p:cNvPr>
          <p:cNvSpPr/>
          <p:nvPr/>
        </p:nvSpPr>
        <p:spPr>
          <a:xfrm flipH="1">
            <a:off x="11721914" y="6400800"/>
            <a:ext cx="470085" cy="45720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평행 사변형 17">
            <a:extLst>
              <a:ext uri="{FF2B5EF4-FFF2-40B4-BE49-F238E27FC236}">
                <a16:creationId xmlns:a16="http://schemas.microsoft.com/office/drawing/2014/main" id="{E83C360F-FEB5-F40D-75FC-6783AC305122}"/>
              </a:ext>
            </a:extLst>
          </p:cNvPr>
          <p:cNvSpPr/>
          <p:nvPr/>
        </p:nvSpPr>
        <p:spPr>
          <a:xfrm>
            <a:off x="10347974" y="5708342"/>
            <a:ext cx="1299530" cy="1149658"/>
          </a:xfrm>
          <a:prstGeom prst="parallelogram">
            <a:avLst>
              <a:gd name="adj" fmla="val 99132"/>
            </a:avLst>
          </a:prstGeom>
          <a:solidFill>
            <a:srgbClr val="525CA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평행 사변형 18">
            <a:extLst>
              <a:ext uri="{FF2B5EF4-FFF2-40B4-BE49-F238E27FC236}">
                <a16:creationId xmlns:a16="http://schemas.microsoft.com/office/drawing/2014/main" id="{F0EF51D5-0F49-D028-03E1-48CCB9943346}"/>
              </a:ext>
            </a:extLst>
          </p:cNvPr>
          <p:cNvSpPr/>
          <p:nvPr/>
        </p:nvSpPr>
        <p:spPr>
          <a:xfrm>
            <a:off x="1065320" y="0"/>
            <a:ext cx="586410" cy="443883"/>
          </a:xfrm>
          <a:prstGeom prst="parallelogram">
            <a:avLst>
              <a:gd name="adj" fmla="val 99132"/>
            </a:avLst>
          </a:prstGeom>
          <a:solidFill>
            <a:srgbClr val="525CA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평행 사변형 19">
            <a:extLst>
              <a:ext uri="{FF2B5EF4-FFF2-40B4-BE49-F238E27FC236}">
                <a16:creationId xmlns:a16="http://schemas.microsoft.com/office/drawing/2014/main" id="{9A83ED5A-768A-3233-DD38-CBB0EDE60343}"/>
              </a:ext>
            </a:extLst>
          </p:cNvPr>
          <p:cNvSpPr/>
          <p:nvPr/>
        </p:nvSpPr>
        <p:spPr>
          <a:xfrm>
            <a:off x="1" y="644788"/>
            <a:ext cx="489410" cy="488687"/>
          </a:xfrm>
          <a:custGeom>
            <a:avLst/>
            <a:gdLst>
              <a:gd name="connsiteX0" fmla="*/ 0 w 613235"/>
              <a:gd name="connsiteY0" fmla="*/ 488687 h 488687"/>
              <a:gd name="connsiteX1" fmla="*/ 484445 w 613235"/>
              <a:gd name="connsiteY1" fmla="*/ 0 h 488687"/>
              <a:gd name="connsiteX2" fmla="*/ 613235 w 613235"/>
              <a:gd name="connsiteY2" fmla="*/ 0 h 488687"/>
              <a:gd name="connsiteX3" fmla="*/ 128790 w 613235"/>
              <a:gd name="connsiteY3" fmla="*/ 488687 h 488687"/>
              <a:gd name="connsiteX4" fmla="*/ 0 w 613235"/>
              <a:gd name="connsiteY4" fmla="*/ 488687 h 488687"/>
              <a:gd name="connsiteX0" fmla="*/ 0 w 487029"/>
              <a:gd name="connsiteY0" fmla="*/ 360100 h 488687"/>
              <a:gd name="connsiteX1" fmla="*/ 358239 w 487029"/>
              <a:gd name="connsiteY1" fmla="*/ 0 h 488687"/>
              <a:gd name="connsiteX2" fmla="*/ 487029 w 487029"/>
              <a:gd name="connsiteY2" fmla="*/ 0 h 488687"/>
              <a:gd name="connsiteX3" fmla="*/ 2584 w 487029"/>
              <a:gd name="connsiteY3" fmla="*/ 488687 h 488687"/>
              <a:gd name="connsiteX4" fmla="*/ 0 w 487029"/>
              <a:gd name="connsiteY4" fmla="*/ 360100 h 488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7029" h="488687">
                <a:moveTo>
                  <a:pt x="0" y="360100"/>
                </a:moveTo>
                <a:lnTo>
                  <a:pt x="358239" y="0"/>
                </a:lnTo>
                <a:lnTo>
                  <a:pt x="487029" y="0"/>
                </a:lnTo>
                <a:lnTo>
                  <a:pt x="2584" y="488687"/>
                </a:lnTo>
                <a:cubicBezTo>
                  <a:pt x="1723" y="445825"/>
                  <a:pt x="861" y="402962"/>
                  <a:pt x="0" y="360100"/>
                </a:cubicBezTo>
                <a:close/>
              </a:path>
            </a:pathLst>
          </a:custGeom>
          <a:solidFill>
            <a:srgbClr val="ECECF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D03FF60-312B-EDDC-3CE0-61E0A848153C}"/>
              </a:ext>
            </a:extLst>
          </p:cNvPr>
          <p:cNvSpPr txBox="1"/>
          <p:nvPr/>
        </p:nvSpPr>
        <p:spPr>
          <a:xfrm>
            <a:off x="0" y="137603"/>
            <a:ext cx="9433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01</a:t>
            </a:r>
            <a:endParaRPr lang="ko-KR" altLang="en-US" sz="32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9D73F7-CC77-838F-50EC-8C62C9226552}"/>
              </a:ext>
            </a:extLst>
          </p:cNvPr>
          <p:cNvSpPr txBox="1"/>
          <p:nvPr/>
        </p:nvSpPr>
        <p:spPr>
          <a:xfrm>
            <a:off x="1289585" y="200033"/>
            <a:ext cx="64694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거북이가 나오는 프로그램</a:t>
            </a: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0AF203A1-8BC1-DCDF-DBBD-D1C1E193D34F}"/>
              </a:ext>
            </a:extLst>
          </p:cNvPr>
          <p:cNvSpPr/>
          <p:nvPr/>
        </p:nvSpPr>
        <p:spPr>
          <a:xfrm>
            <a:off x="639634" y="1249400"/>
            <a:ext cx="303724" cy="303724"/>
          </a:xfrm>
          <a:prstGeom prst="diamond">
            <a:avLst/>
          </a:prstGeom>
          <a:solidFill>
            <a:srgbClr val="B3A2C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6DE0A3-E65B-C615-ED06-F453D0CF49E0}"/>
              </a:ext>
            </a:extLst>
          </p:cNvPr>
          <p:cNvSpPr txBox="1"/>
          <p:nvPr/>
        </p:nvSpPr>
        <p:spPr>
          <a:xfrm>
            <a:off x="943357" y="1170429"/>
            <a:ext cx="62386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7030A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정사각형 그리기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442276D-E6F7-7C52-E90A-C32B7183FA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706" y="6522064"/>
            <a:ext cx="1299531" cy="21467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E2DBBE0-F3B7-E43E-7A76-A65C7E3EEE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229" y="2325450"/>
            <a:ext cx="2726080" cy="294049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6F9C02F-F785-6103-55E5-E0A27AAE08C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0327"/>
          <a:stretch>
            <a:fillRect/>
          </a:stretch>
        </p:blipFill>
        <p:spPr>
          <a:xfrm>
            <a:off x="3213716" y="2545837"/>
            <a:ext cx="2340334" cy="253365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CAC586E0-6619-0DCD-0DBE-4DED26491D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85188" y="2676507"/>
            <a:ext cx="2219325" cy="2238375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A603A221-3EFD-45A8-A6BF-523621C3B5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95457" y="2325450"/>
            <a:ext cx="3989731" cy="2974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57507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660C89-FBB9-CE42-E953-366773D3FA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각 삼각형 24">
            <a:extLst>
              <a:ext uri="{FF2B5EF4-FFF2-40B4-BE49-F238E27FC236}">
                <a16:creationId xmlns:a16="http://schemas.microsoft.com/office/drawing/2014/main" id="{C79CBF62-8EA3-BB38-9BF0-C9CC44AC7F00}"/>
              </a:ext>
            </a:extLst>
          </p:cNvPr>
          <p:cNvSpPr/>
          <p:nvPr/>
        </p:nvSpPr>
        <p:spPr>
          <a:xfrm>
            <a:off x="-1" y="6077527"/>
            <a:ext cx="760522" cy="780473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3BED1DA0-D760-4103-48CA-AC549BB7E94F}"/>
              </a:ext>
            </a:extLst>
          </p:cNvPr>
          <p:cNvSpPr/>
          <p:nvPr/>
        </p:nvSpPr>
        <p:spPr>
          <a:xfrm>
            <a:off x="391357" y="210845"/>
            <a:ext cx="11409286" cy="6436310"/>
          </a:xfrm>
          <a:prstGeom prst="roundRect">
            <a:avLst>
              <a:gd name="adj" fmla="val 10046"/>
            </a:avLst>
          </a:prstGeom>
          <a:solidFill>
            <a:srgbClr val="DEF1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4D784FED-98CC-464B-4D97-94548C37B308}"/>
              </a:ext>
            </a:extLst>
          </p:cNvPr>
          <p:cNvSpPr/>
          <p:nvPr/>
        </p:nvSpPr>
        <p:spPr>
          <a:xfrm>
            <a:off x="537839" y="326254"/>
            <a:ext cx="11116322" cy="6205491"/>
          </a:xfrm>
          <a:prstGeom prst="roundRect">
            <a:avLst>
              <a:gd name="adj" fmla="val 918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8C6CDC2-1087-5AC7-E11D-B64DD39DAD73}"/>
              </a:ext>
            </a:extLst>
          </p:cNvPr>
          <p:cNvSpPr txBox="1"/>
          <p:nvPr/>
        </p:nvSpPr>
        <p:spPr>
          <a:xfrm>
            <a:off x="4001565" y="2305614"/>
            <a:ext cx="41888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accent2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05</a:t>
            </a:r>
            <a:endParaRPr lang="ko-KR" altLang="en-US" sz="4000" dirty="0">
              <a:solidFill>
                <a:schemeClr val="accent2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B05C32-93FB-E4B1-46CC-243D423DE81A}"/>
              </a:ext>
            </a:extLst>
          </p:cNvPr>
          <p:cNvSpPr txBox="1"/>
          <p:nvPr/>
        </p:nvSpPr>
        <p:spPr>
          <a:xfrm>
            <a:off x="1808085" y="3013500"/>
            <a:ext cx="85758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연습 문제</a:t>
            </a:r>
          </a:p>
        </p:txBody>
      </p:sp>
    </p:spTree>
    <p:extLst>
      <p:ext uri="{BB962C8B-B14F-4D97-AF65-F5344CB8AC3E}">
        <p14:creationId xmlns:p14="http://schemas.microsoft.com/office/powerpoint/2010/main" val="41923437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D6A0B5-7821-551D-006F-3EB36F2651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각 삼각형 16">
            <a:extLst>
              <a:ext uri="{FF2B5EF4-FFF2-40B4-BE49-F238E27FC236}">
                <a16:creationId xmlns:a16="http://schemas.microsoft.com/office/drawing/2014/main" id="{198D50C5-C407-1655-7022-8A70D1B8438A}"/>
              </a:ext>
            </a:extLst>
          </p:cNvPr>
          <p:cNvSpPr/>
          <p:nvPr/>
        </p:nvSpPr>
        <p:spPr>
          <a:xfrm flipH="1">
            <a:off x="10626570" y="5335480"/>
            <a:ext cx="1565429" cy="1522520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평행 사변형 11">
            <a:extLst>
              <a:ext uri="{FF2B5EF4-FFF2-40B4-BE49-F238E27FC236}">
                <a16:creationId xmlns:a16="http://schemas.microsoft.com/office/drawing/2014/main" id="{9611920B-D6C3-246E-92E1-E818259B4A06}"/>
              </a:ext>
            </a:extLst>
          </p:cNvPr>
          <p:cNvSpPr/>
          <p:nvPr/>
        </p:nvSpPr>
        <p:spPr>
          <a:xfrm>
            <a:off x="346229" y="0"/>
            <a:ext cx="11274641" cy="754603"/>
          </a:xfrm>
          <a:prstGeom prst="parallelogram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각 삼각형 12">
            <a:extLst>
              <a:ext uri="{FF2B5EF4-FFF2-40B4-BE49-F238E27FC236}">
                <a16:creationId xmlns:a16="http://schemas.microsoft.com/office/drawing/2014/main" id="{411F1752-A77B-FA66-4EB8-7B6948855FDC}"/>
              </a:ext>
            </a:extLst>
          </p:cNvPr>
          <p:cNvSpPr/>
          <p:nvPr/>
        </p:nvSpPr>
        <p:spPr>
          <a:xfrm flipV="1">
            <a:off x="11425560" y="-1"/>
            <a:ext cx="766439" cy="754603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C2BC4026-64EE-8344-B30D-A8894238BF63}"/>
              </a:ext>
            </a:extLst>
          </p:cNvPr>
          <p:cNvSpPr/>
          <p:nvPr/>
        </p:nvSpPr>
        <p:spPr>
          <a:xfrm>
            <a:off x="11260115" y="586896"/>
            <a:ext cx="425805" cy="425805"/>
          </a:xfrm>
          <a:prstGeom prst="diamond">
            <a:avLst/>
          </a:prstGeom>
          <a:solidFill>
            <a:srgbClr val="96D6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E1615D2-2FFA-411B-EE9A-E0AD4014DCFB}"/>
              </a:ext>
            </a:extLst>
          </p:cNvPr>
          <p:cNvSpPr/>
          <p:nvPr/>
        </p:nvSpPr>
        <p:spPr>
          <a:xfrm>
            <a:off x="0" y="0"/>
            <a:ext cx="1420427" cy="1030457"/>
          </a:xfrm>
          <a:custGeom>
            <a:avLst/>
            <a:gdLst>
              <a:gd name="connsiteX0" fmla="*/ 0 w 1420427"/>
              <a:gd name="connsiteY0" fmla="*/ 0 h 1029810"/>
              <a:gd name="connsiteX1" fmla="*/ 1420427 w 1420427"/>
              <a:gd name="connsiteY1" fmla="*/ 0 h 1029810"/>
              <a:gd name="connsiteX2" fmla="*/ 1420427 w 1420427"/>
              <a:gd name="connsiteY2" fmla="*/ 1029810 h 1029810"/>
              <a:gd name="connsiteX3" fmla="*/ 0 w 1420427"/>
              <a:gd name="connsiteY3" fmla="*/ 1029810 h 1029810"/>
              <a:gd name="connsiteX4" fmla="*/ 0 w 1420427"/>
              <a:gd name="connsiteY4" fmla="*/ 0 h 1029810"/>
              <a:gd name="connsiteX0" fmla="*/ 0 w 1420427"/>
              <a:gd name="connsiteY0" fmla="*/ 0 h 1029810"/>
              <a:gd name="connsiteX1" fmla="*/ 1420427 w 1420427"/>
              <a:gd name="connsiteY1" fmla="*/ 0 h 1029810"/>
              <a:gd name="connsiteX2" fmla="*/ 452761 w 1420427"/>
              <a:gd name="connsiteY2" fmla="*/ 1020932 h 1029810"/>
              <a:gd name="connsiteX3" fmla="*/ 0 w 1420427"/>
              <a:gd name="connsiteY3" fmla="*/ 1029810 h 1029810"/>
              <a:gd name="connsiteX4" fmla="*/ 0 w 1420427"/>
              <a:gd name="connsiteY4" fmla="*/ 0 h 1029810"/>
              <a:gd name="connsiteX0" fmla="*/ 0 w 1420427"/>
              <a:gd name="connsiteY0" fmla="*/ 0 h 1030457"/>
              <a:gd name="connsiteX1" fmla="*/ 1420427 w 1420427"/>
              <a:gd name="connsiteY1" fmla="*/ 0 h 1030457"/>
              <a:gd name="connsiteX2" fmla="*/ 445618 w 1420427"/>
              <a:gd name="connsiteY2" fmla="*/ 1030457 h 1030457"/>
              <a:gd name="connsiteX3" fmla="*/ 0 w 1420427"/>
              <a:gd name="connsiteY3" fmla="*/ 1029810 h 1030457"/>
              <a:gd name="connsiteX4" fmla="*/ 0 w 1420427"/>
              <a:gd name="connsiteY4" fmla="*/ 0 h 1030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0427" h="1030457">
                <a:moveTo>
                  <a:pt x="0" y="0"/>
                </a:moveTo>
                <a:lnTo>
                  <a:pt x="1420427" y="0"/>
                </a:lnTo>
                <a:lnTo>
                  <a:pt x="445618" y="1030457"/>
                </a:lnTo>
                <a:lnTo>
                  <a:pt x="0" y="1029810"/>
                </a:lnTo>
                <a:lnTo>
                  <a:pt x="0" y="0"/>
                </a:lnTo>
                <a:close/>
              </a:path>
            </a:pathLst>
          </a:custGeom>
          <a:solidFill>
            <a:srgbClr val="96D6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각 삼각형 14">
            <a:extLst>
              <a:ext uri="{FF2B5EF4-FFF2-40B4-BE49-F238E27FC236}">
                <a16:creationId xmlns:a16="http://schemas.microsoft.com/office/drawing/2014/main" id="{17883602-02CF-639E-9E9A-CBD9C4760616}"/>
              </a:ext>
            </a:extLst>
          </p:cNvPr>
          <p:cNvSpPr/>
          <p:nvPr/>
        </p:nvSpPr>
        <p:spPr>
          <a:xfrm flipV="1">
            <a:off x="0" y="-1"/>
            <a:ext cx="281179" cy="275209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각 삼각형 15">
            <a:extLst>
              <a:ext uri="{FF2B5EF4-FFF2-40B4-BE49-F238E27FC236}">
                <a16:creationId xmlns:a16="http://schemas.microsoft.com/office/drawing/2014/main" id="{1AF6DE02-786C-DDD4-D0A6-EBC5135F6FC8}"/>
              </a:ext>
            </a:extLst>
          </p:cNvPr>
          <p:cNvSpPr/>
          <p:nvPr/>
        </p:nvSpPr>
        <p:spPr>
          <a:xfrm flipH="1">
            <a:off x="11721914" y="6400800"/>
            <a:ext cx="470085" cy="45720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평행 사변형 17">
            <a:extLst>
              <a:ext uri="{FF2B5EF4-FFF2-40B4-BE49-F238E27FC236}">
                <a16:creationId xmlns:a16="http://schemas.microsoft.com/office/drawing/2014/main" id="{8947AA8E-7B42-3A0F-164E-10DE9F574532}"/>
              </a:ext>
            </a:extLst>
          </p:cNvPr>
          <p:cNvSpPr/>
          <p:nvPr/>
        </p:nvSpPr>
        <p:spPr>
          <a:xfrm>
            <a:off x="10347974" y="5708342"/>
            <a:ext cx="1299530" cy="1149658"/>
          </a:xfrm>
          <a:prstGeom prst="parallelogram">
            <a:avLst>
              <a:gd name="adj" fmla="val 99132"/>
            </a:avLst>
          </a:prstGeom>
          <a:solidFill>
            <a:srgbClr val="96D6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평행 사변형 18">
            <a:extLst>
              <a:ext uri="{FF2B5EF4-FFF2-40B4-BE49-F238E27FC236}">
                <a16:creationId xmlns:a16="http://schemas.microsoft.com/office/drawing/2014/main" id="{E1B0EE24-FC0A-D53B-1D07-512BDD0E401B}"/>
              </a:ext>
            </a:extLst>
          </p:cNvPr>
          <p:cNvSpPr/>
          <p:nvPr/>
        </p:nvSpPr>
        <p:spPr>
          <a:xfrm>
            <a:off x="1065320" y="0"/>
            <a:ext cx="586410" cy="443883"/>
          </a:xfrm>
          <a:prstGeom prst="parallelogram">
            <a:avLst>
              <a:gd name="adj" fmla="val 9913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평행 사변형 19">
            <a:extLst>
              <a:ext uri="{FF2B5EF4-FFF2-40B4-BE49-F238E27FC236}">
                <a16:creationId xmlns:a16="http://schemas.microsoft.com/office/drawing/2014/main" id="{ACDC112C-E3E7-9145-E177-D7F480563333}"/>
              </a:ext>
            </a:extLst>
          </p:cNvPr>
          <p:cNvSpPr/>
          <p:nvPr/>
        </p:nvSpPr>
        <p:spPr>
          <a:xfrm>
            <a:off x="1" y="644788"/>
            <a:ext cx="489410" cy="488687"/>
          </a:xfrm>
          <a:custGeom>
            <a:avLst/>
            <a:gdLst>
              <a:gd name="connsiteX0" fmla="*/ 0 w 613235"/>
              <a:gd name="connsiteY0" fmla="*/ 488687 h 488687"/>
              <a:gd name="connsiteX1" fmla="*/ 484445 w 613235"/>
              <a:gd name="connsiteY1" fmla="*/ 0 h 488687"/>
              <a:gd name="connsiteX2" fmla="*/ 613235 w 613235"/>
              <a:gd name="connsiteY2" fmla="*/ 0 h 488687"/>
              <a:gd name="connsiteX3" fmla="*/ 128790 w 613235"/>
              <a:gd name="connsiteY3" fmla="*/ 488687 h 488687"/>
              <a:gd name="connsiteX4" fmla="*/ 0 w 613235"/>
              <a:gd name="connsiteY4" fmla="*/ 488687 h 488687"/>
              <a:gd name="connsiteX0" fmla="*/ 0 w 487029"/>
              <a:gd name="connsiteY0" fmla="*/ 360100 h 488687"/>
              <a:gd name="connsiteX1" fmla="*/ 358239 w 487029"/>
              <a:gd name="connsiteY1" fmla="*/ 0 h 488687"/>
              <a:gd name="connsiteX2" fmla="*/ 487029 w 487029"/>
              <a:gd name="connsiteY2" fmla="*/ 0 h 488687"/>
              <a:gd name="connsiteX3" fmla="*/ 2584 w 487029"/>
              <a:gd name="connsiteY3" fmla="*/ 488687 h 488687"/>
              <a:gd name="connsiteX4" fmla="*/ 0 w 487029"/>
              <a:gd name="connsiteY4" fmla="*/ 360100 h 488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7029" h="488687">
                <a:moveTo>
                  <a:pt x="0" y="360100"/>
                </a:moveTo>
                <a:lnTo>
                  <a:pt x="358239" y="0"/>
                </a:lnTo>
                <a:lnTo>
                  <a:pt x="487029" y="0"/>
                </a:lnTo>
                <a:lnTo>
                  <a:pt x="2584" y="488687"/>
                </a:lnTo>
                <a:cubicBezTo>
                  <a:pt x="1723" y="445825"/>
                  <a:pt x="861" y="402962"/>
                  <a:pt x="0" y="360100"/>
                </a:cubicBezTo>
                <a:close/>
              </a:path>
            </a:pathLst>
          </a:custGeom>
          <a:solidFill>
            <a:srgbClr val="DEF1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1AD7A0-352C-B446-558E-191CE8217306}"/>
              </a:ext>
            </a:extLst>
          </p:cNvPr>
          <p:cNvSpPr txBox="1"/>
          <p:nvPr/>
        </p:nvSpPr>
        <p:spPr>
          <a:xfrm>
            <a:off x="1289586" y="200033"/>
            <a:ext cx="52266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41B0E6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연습 문제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AC0B671-7D90-3477-36FF-FD39746864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706" y="6522064"/>
            <a:ext cx="1299531" cy="21467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F333B1C-3A6D-085F-698D-689D9701A7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7799" y="1764992"/>
            <a:ext cx="8191500" cy="394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35836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4AF230-D47E-FC6E-BCBE-CCC7A59C51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각 삼각형 16">
            <a:extLst>
              <a:ext uri="{FF2B5EF4-FFF2-40B4-BE49-F238E27FC236}">
                <a16:creationId xmlns:a16="http://schemas.microsoft.com/office/drawing/2014/main" id="{E530E140-2DFB-22BE-47B9-D6E173027AAB}"/>
              </a:ext>
            </a:extLst>
          </p:cNvPr>
          <p:cNvSpPr/>
          <p:nvPr/>
        </p:nvSpPr>
        <p:spPr>
          <a:xfrm flipH="1">
            <a:off x="10626570" y="5335480"/>
            <a:ext cx="1565429" cy="1522520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평행 사변형 11">
            <a:extLst>
              <a:ext uri="{FF2B5EF4-FFF2-40B4-BE49-F238E27FC236}">
                <a16:creationId xmlns:a16="http://schemas.microsoft.com/office/drawing/2014/main" id="{E0E92BC8-610A-E12F-86A3-0AB56D5D6213}"/>
              </a:ext>
            </a:extLst>
          </p:cNvPr>
          <p:cNvSpPr/>
          <p:nvPr/>
        </p:nvSpPr>
        <p:spPr>
          <a:xfrm>
            <a:off x="346229" y="0"/>
            <a:ext cx="11274641" cy="754603"/>
          </a:xfrm>
          <a:prstGeom prst="parallelogram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각 삼각형 12">
            <a:extLst>
              <a:ext uri="{FF2B5EF4-FFF2-40B4-BE49-F238E27FC236}">
                <a16:creationId xmlns:a16="http://schemas.microsoft.com/office/drawing/2014/main" id="{21674957-7B33-1BF9-67F1-9E33B0E860AC}"/>
              </a:ext>
            </a:extLst>
          </p:cNvPr>
          <p:cNvSpPr/>
          <p:nvPr/>
        </p:nvSpPr>
        <p:spPr>
          <a:xfrm flipV="1">
            <a:off x="11425560" y="-1"/>
            <a:ext cx="766439" cy="754603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EB66FC9E-10CA-6E07-D462-41E4FE33350C}"/>
              </a:ext>
            </a:extLst>
          </p:cNvPr>
          <p:cNvSpPr/>
          <p:nvPr/>
        </p:nvSpPr>
        <p:spPr>
          <a:xfrm>
            <a:off x="11260115" y="586896"/>
            <a:ext cx="425805" cy="425805"/>
          </a:xfrm>
          <a:prstGeom prst="diamond">
            <a:avLst/>
          </a:prstGeom>
          <a:solidFill>
            <a:srgbClr val="96D6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B3B56A3-8CC5-AD98-737D-1640E8A2D214}"/>
              </a:ext>
            </a:extLst>
          </p:cNvPr>
          <p:cNvSpPr/>
          <p:nvPr/>
        </p:nvSpPr>
        <p:spPr>
          <a:xfrm>
            <a:off x="0" y="0"/>
            <a:ext cx="1420427" cy="1030457"/>
          </a:xfrm>
          <a:custGeom>
            <a:avLst/>
            <a:gdLst>
              <a:gd name="connsiteX0" fmla="*/ 0 w 1420427"/>
              <a:gd name="connsiteY0" fmla="*/ 0 h 1029810"/>
              <a:gd name="connsiteX1" fmla="*/ 1420427 w 1420427"/>
              <a:gd name="connsiteY1" fmla="*/ 0 h 1029810"/>
              <a:gd name="connsiteX2" fmla="*/ 1420427 w 1420427"/>
              <a:gd name="connsiteY2" fmla="*/ 1029810 h 1029810"/>
              <a:gd name="connsiteX3" fmla="*/ 0 w 1420427"/>
              <a:gd name="connsiteY3" fmla="*/ 1029810 h 1029810"/>
              <a:gd name="connsiteX4" fmla="*/ 0 w 1420427"/>
              <a:gd name="connsiteY4" fmla="*/ 0 h 1029810"/>
              <a:gd name="connsiteX0" fmla="*/ 0 w 1420427"/>
              <a:gd name="connsiteY0" fmla="*/ 0 h 1029810"/>
              <a:gd name="connsiteX1" fmla="*/ 1420427 w 1420427"/>
              <a:gd name="connsiteY1" fmla="*/ 0 h 1029810"/>
              <a:gd name="connsiteX2" fmla="*/ 452761 w 1420427"/>
              <a:gd name="connsiteY2" fmla="*/ 1020932 h 1029810"/>
              <a:gd name="connsiteX3" fmla="*/ 0 w 1420427"/>
              <a:gd name="connsiteY3" fmla="*/ 1029810 h 1029810"/>
              <a:gd name="connsiteX4" fmla="*/ 0 w 1420427"/>
              <a:gd name="connsiteY4" fmla="*/ 0 h 1029810"/>
              <a:gd name="connsiteX0" fmla="*/ 0 w 1420427"/>
              <a:gd name="connsiteY0" fmla="*/ 0 h 1030457"/>
              <a:gd name="connsiteX1" fmla="*/ 1420427 w 1420427"/>
              <a:gd name="connsiteY1" fmla="*/ 0 h 1030457"/>
              <a:gd name="connsiteX2" fmla="*/ 445618 w 1420427"/>
              <a:gd name="connsiteY2" fmla="*/ 1030457 h 1030457"/>
              <a:gd name="connsiteX3" fmla="*/ 0 w 1420427"/>
              <a:gd name="connsiteY3" fmla="*/ 1029810 h 1030457"/>
              <a:gd name="connsiteX4" fmla="*/ 0 w 1420427"/>
              <a:gd name="connsiteY4" fmla="*/ 0 h 1030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0427" h="1030457">
                <a:moveTo>
                  <a:pt x="0" y="0"/>
                </a:moveTo>
                <a:lnTo>
                  <a:pt x="1420427" y="0"/>
                </a:lnTo>
                <a:lnTo>
                  <a:pt x="445618" y="1030457"/>
                </a:lnTo>
                <a:lnTo>
                  <a:pt x="0" y="1029810"/>
                </a:lnTo>
                <a:lnTo>
                  <a:pt x="0" y="0"/>
                </a:lnTo>
                <a:close/>
              </a:path>
            </a:pathLst>
          </a:custGeom>
          <a:solidFill>
            <a:srgbClr val="96D6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각 삼각형 14">
            <a:extLst>
              <a:ext uri="{FF2B5EF4-FFF2-40B4-BE49-F238E27FC236}">
                <a16:creationId xmlns:a16="http://schemas.microsoft.com/office/drawing/2014/main" id="{3BB12101-B14B-46BB-0D7A-F0A197E76E71}"/>
              </a:ext>
            </a:extLst>
          </p:cNvPr>
          <p:cNvSpPr/>
          <p:nvPr/>
        </p:nvSpPr>
        <p:spPr>
          <a:xfrm flipV="1">
            <a:off x="0" y="-1"/>
            <a:ext cx="281179" cy="275209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각 삼각형 15">
            <a:extLst>
              <a:ext uri="{FF2B5EF4-FFF2-40B4-BE49-F238E27FC236}">
                <a16:creationId xmlns:a16="http://schemas.microsoft.com/office/drawing/2014/main" id="{23D80EB5-2929-31DD-19EE-36C39B9DB597}"/>
              </a:ext>
            </a:extLst>
          </p:cNvPr>
          <p:cNvSpPr/>
          <p:nvPr/>
        </p:nvSpPr>
        <p:spPr>
          <a:xfrm flipH="1">
            <a:off x="11721914" y="6400800"/>
            <a:ext cx="470085" cy="45720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평행 사변형 17">
            <a:extLst>
              <a:ext uri="{FF2B5EF4-FFF2-40B4-BE49-F238E27FC236}">
                <a16:creationId xmlns:a16="http://schemas.microsoft.com/office/drawing/2014/main" id="{1BA66BB9-1E44-1B62-1032-A74C7CD34CE0}"/>
              </a:ext>
            </a:extLst>
          </p:cNvPr>
          <p:cNvSpPr/>
          <p:nvPr/>
        </p:nvSpPr>
        <p:spPr>
          <a:xfrm>
            <a:off x="10347974" y="5708342"/>
            <a:ext cx="1299530" cy="1149658"/>
          </a:xfrm>
          <a:prstGeom prst="parallelogram">
            <a:avLst>
              <a:gd name="adj" fmla="val 99132"/>
            </a:avLst>
          </a:prstGeom>
          <a:solidFill>
            <a:srgbClr val="96D6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평행 사변형 18">
            <a:extLst>
              <a:ext uri="{FF2B5EF4-FFF2-40B4-BE49-F238E27FC236}">
                <a16:creationId xmlns:a16="http://schemas.microsoft.com/office/drawing/2014/main" id="{34A6F6A6-7C4F-4385-7720-0F930C0FAA1E}"/>
              </a:ext>
            </a:extLst>
          </p:cNvPr>
          <p:cNvSpPr/>
          <p:nvPr/>
        </p:nvSpPr>
        <p:spPr>
          <a:xfrm>
            <a:off x="1065320" y="0"/>
            <a:ext cx="586410" cy="443883"/>
          </a:xfrm>
          <a:prstGeom prst="parallelogram">
            <a:avLst>
              <a:gd name="adj" fmla="val 9913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평행 사변형 19">
            <a:extLst>
              <a:ext uri="{FF2B5EF4-FFF2-40B4-BE49-F238E27FC236}">
                <a16:creationId xmlns:a16="http://schemas.microsoft.com/office/drawing/2014/main" id="{78505124-A555-8790-A19B-97A16E4E17AD}"/>
              </a:ext>
            </a:extLst>
          </p:cNvPr>
          <p:cNvSpPr/>
          <p:nvPr/>
        </p:nvSpPr>
        <p:spPr>
          <a:xfrm>
            <a:off x="1" y="644788"/>
            <a:ext cx="489410" cy="488687"/>
          </a:xfrm>
          <a:custGeom>
            <a:avLst/>
            <a:gdLst>
              <a:gd name="connsiteX0" fmla="*/ 0 w 613235"/>
              <a:gd name="connsiteY0" fmla="*/ 488687 h 488687"/>
              <a:gd name="connsiteX1" fmla="*/ 484445 w 613235"/>
              <a:gd name="connsiteY1" fmla="*/ 0 h 488687"/>
              <a:gd name="connsiteX2" fmla="*/ 613235 w 613235"/>
              <a:gd name="connsiteY2" fmla="*/ 0 h 488687"/>
              <a:gd name="connsiteX3" fmla="*/ 128790 w 613235"/>
              <a:gd name="connsiteY3" fmla="*/ 488687 h 488687"/>
              <a:gd name="connsiteX4" fmla="*/ 0 w 613235"/>
              <a:gd name="connsiteY4" fmla="*/ 488687 h 488687"/>
              <a:gd name="connsiteX0" fmla="*/ 0 w 487029"/>
              <a:gd name="connsiteY0" fmla="*/ 360100 h 488687"/>
              <a:gd name="connsiteX1" fmla="*/ 358239 w 487029"/>
              <a:gd name="connsiteY1" fmla="*/ 0 h 488687"/>
              <a:gd name="connsiteX2" fmla="*/ 487029 w 487029"/>
              <a:gd name="connsiteY2" fmla="*/ 0 h 488687"/>
              <a:gd name="connsiteX3" fmla="*/ 2584 w 487029"/>
              <a:gd name="connsiteY3" fmla="*/ 488687 h 488687"/>
              <a:gd name="connsiteX4" fmla="*/ 0 w 487029"/>
              <a:gd name="connsiteY4" fmla="*/ 360100 h 488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7029" h="488687">
                <a:moveTo>
                  <a:pt x="0" y="360100"/>
                </a:moveTo>
                <a:lnTo>
                  <a:pt x="358239" y="0"/>
                </a:lnTo>
                <a:lnTo>
                  <a:pt x="487029" y="0"/>
                </a:lnTo>
                <a:lnTo>
                  <a:pt x="2584" y="488687"/>
                </a:lnTo>
                <a:cubicBezTo>
                  <a:pt x="1723" y="445825"/>
                  <a:pt x="861" y="402962"/>
                  <a:pt x="0" y="360100"/>
                </a:cubicBezTo>
                <a:close/>
              </a:path>
            </a:pathLst>
          </a:custGeom>
          <a:solidFill>
            <a:srgbClr val="DEF1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A6FB5A-EC4E-95EB-5CAD-6D589716FA40}"/>
              </a:ext>
            </a:extLst>
          </p:cNvPr>
          <p:cNvSpPr txBox="1"/>
          <p:nvPr/>
        </p:nvSpPr>
        <p:spPr>
          <a:xfrm>
            <a:off x="1289586" y="200033"/>
            <a:ext cx="52266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41B0E6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연습 문제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C12F267-71CA-F40C-F3E7-DF3407E47B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706" y="6522064"/>
            <a:ext cx="1299531" cy="21467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04D92FF-CA2C-74DB-4CE8-8429D245FD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0725" y="1785937"/>
            <a:ext cx="8210550" cy="3286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86248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9FC629-72C5-8542-F155-1461A34C60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각 삼각형 16">
            <a:extLst>
              <a:ext uri="{FF2B5EF4-FFF2-40B4-BE49-F238E27FC236}">
                <a16:creationId xmlns:a16="http://schemas.microsoft.com/office/drawing/2014/main" id="{BA54E3BA-B6AA-4270-062E-218416EFCF41}"/>
              </a:ext>
            </a:extLst>
          </p:cNvPr>
          <p:cNvSpPr/>
          <p:nvPr/>
        </p:nvSpPr>
        <p:spPr>
          <a:xfrm flipH="1">
            <a:off x="10626570" y="5335480"/>
            <a:ext cx="1565429" cy="1522520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평행 사변형 11">
            <a:extLst>
              <a:ext uri="{FF2B5EF4-FFF2-40B4-BE49-F238E27FC236}">
                <a16:creationId xmlns:a16="http://schemas.microsoft.com/office/drawing/2014/main" id="{251436A7-5ED2-3472-52AF-0EAC363348F2}"/>
              </a:ext>
            </a:extLst>
          </p:cNvPr>
          <p:cNvSpPr/>
          <p:nvPr/>
        </p:nvSpPr>
        <p:spPr>
          <a:xfrm>
            <a:off x="346229" y="0"/>
            <a:ext cx="11274641" cy="754603"/>
          </a:xfrm>
          <a:prstGeom prst="parallelogram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각 삼각형 12">
            <a:extLst>
              <a:ext uri="{FF2B5EF4-FFF2-40B4-BE49-F238E27FC236}">
                <a16:creationId xmlns:a16="http://schemas.microsoft.com/office/drawing/2014/main" id="{EF38465B-04B4-0627-367C-D9A4912B8918}"/>
              </a:ext>
            </a:extLst>
          </p:cNvPr>
          <p:cNvSpPr/>
          <p:nvPr/>
        </p:nvSpPr>
        <p:spPr>
          <a:xfrm flipV="1">
            <a:off x="11425560" y="-1"/>
            <a:ext cx="766439" cy="754603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471CC6F9-5005-1E72-66D6-AB7B111EABC7}"/>
              </a:ext>
            </a:extLst>
          </p:cNvPr>
          <p:cNvSpPr/>
          <p:nvPr/>
        </p:nvSpPr>
        <p:spPr>
          <a:xfrm>
            <a:off x="11260115" y="586896"/>
            <a:ext cx="425805" cy="425805"/>
          </a:xfrm>
          <a:prstGeom prst="diamond">
            <a:avLst/>
          </a:prstGeom>
          <a:solidFill>
            <a:srgbClr val="96D6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0EDECC8-E887-CDE0-DF09-7DE333DD2BD7}"/>
              </a:ext>
            </a:extLst>
          </p:cNvPr>
          <p:cNvSpPr/>
          <p:nvPr/>
        </p:nvSpPr>
        <p:spPr>
          <a:xfrm>
            <a:off x="0" y="0"/>
            <a:ext cx="1420427" cy="1030457"/>
          </a:xfrm>
          <a:custGeom>
            <a:avLst/>
            <a:gdLst>
              <a:gd name="connsiteX0" fmla="*/ 0 w 1420427"/>
              <a:gd name="connsiteY0" fmla="*/ 0 h 1029810"/>
              <a:gd name="connsiteX1" fmla="*/ 1420427 w 1420427"/>
              <a:gd name="connsiteY1" fmla="*/ 0 h 1029810"/>
              <a:gd name="connsiteX2" fmla="*/ 1420427 w 1420427"/>
              <a:gd name="connsiteY2" fmla="*/ 1029810 h 1029810"/>
              <a:gd name="connsiteX3" fmla="*/ 0 w 1420427"/>
              <a:gd name="connsiteY3" fmla="*/ 1029810 h 1029810"/>
              <a:gd name="connsiteX4" fmla="*/ 0 w 1420427"/>
              <a:gd name="connsiteY4" fmla="*/ 0 h 1029810"/>
              <a:gd name="connsiteX0" fmla="*/ 0 w 1420427"/>
              <a:gd name="connsiteY0" fmla="*/ 0 h 1029810"/>
              <a:gd name="connsiteX1" fmla="*/ 1420427 w 1420427"/>
              <a:gd name="connsiteY1" fmla="*/ 0 h 1029810"/>
              <a:gd name="connsiteX2" fmla="*/ 452761 w 1420427"/>
              <a:gd name="connsiteY2" fmla="*/ 1020932 h 1029810"/>
              <a:gd name="connsiteX3" fmla="*/ 0 w 1420427"/>
              <a:gd name="connsiteY3" fmla="*/ 1029810 h 1029810"/>
              <a:gd name="connsiteX4" fmla="*/ 0 w 1420427"/>
              <a:gd name="connsiteY4" fmla="*/ 0 h 1029810"/>
              <a:gd name="connsiteX0" fmla="*/ 0 w 1420427"/>
              <a:gd name="connsiteY0" fmla="*/ 0 h 1030457"/>
              <a:gd name="connsiteX1" fmla="*/ 1420427 w 1420427"/>
              <a:gd name="connsiteY1" fmla="*/ 0 h 1030457"/>
              <a:gd name="connsiteX2" fmla="*/ 445618 w 1420427"/>
              <a:gd name="connsiteY2" fmla="*/ 1030457 h 1030457"/>
              <a:gd name="connsiteX3" fmla="*/ 0 w 1420427"/>
              <a:gd name="connsiteY3" fmla="*/ 1029810 h 1030457"/>
              <a:gd name="connsiteX4" fmla="*/ 0 w 1420427"/>
              <a:gd name="connsiteY4" fmla="*/ 0 h 1030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0427" h="1030457">
                <a:moveTo>
                  <a:pt x="0" y="0"/>
                </a:moveTo>
                <a:lnTo>
                  <a:pt x="1420427" y="0"/>
                </a:lnTo>
                <a:lnTo>
                  <a:pt x="445618" y="1030457"/>
                </a:lnTo>
                <a:lnTo>
                  <a:pt x="0" y="1029810"/>
                </a:lnTo>
                <a:lnTo>
                  <a:pt x="0" y="0"/>
                </a:lnTo>
                <a:close/>
              </a:path>
            </a:pathLst>
          </a:custGeom>
          <a:solidFill>
            <a:srgbClr val="96D6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각 삼각형 14">
            <a:extLst>
              <a:ext uri="{FF2B5EF4-FFF2-40B4-BE49-F238E27FC236}">
                <a16:creationId xmlns:a16="http://schemas.microsoft.com/office/drawing/2014/main" id="{3E0B4641-F42C-D2A7-EE70-B0E254944780}"/>
              </a:ext>
            </a:extLst>
          </p:cNvPr>
          <p:cNvSpPr/>
          <p:nvPr/>
        </p:nvSpPr>
        <p:spPr>
          <a:xfrm flipV="1">
            <a:off x="0" y="-1"/>
            <a:ext cx="281179" cy="275209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각 삼각형 15">
            <a:extLst>
              <a:ext uri="{FF2B5EF4-FFF2-40B4-BE49-F238E27FC236}">
                <a16:creationId xmlns:a16="http://schemas.microsoft.com/office/drawing/2014/main" id="{1044E56C-566E-8B9A-E7B1-7A80CA06027E}"/>
              </a:ext>
            </a:extLst>
          </p:cNvPr>
          <p:cNvSpPr/>
          <p:nvPr/>
        </p:nvSpPr>
        <p:spPr>
          <a:xfrm flipH="1">
            <a:off x="11721914" y="6400800"/>
            <a:ext cx="470085" cy="45720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평행 사변형 17">
            <a:extLst>
              <a:ext uri="{FF2B5EF4-FFF2-40B4-BE49-F238E27FC236}">
                <a16:creationId xmlns:a16="http://schemas.microsoft.com/office/drawing/2014/main" id="{8470D7FB-D4A0-2C9C-7220-0ADCCC22D86D}"/>
              </a:ext>
            </a:extLst>
          </p:cNvPr>
          <p:cNvSpPr/>
          <p:nvPr/>
        </p:nvSpPr>
        <p:spPr>
          <a:xfrm>
            <a:off x="10347974" y="5708342"/>
            <a:ext cx="1299530" cy="1149658"/>
          </a:xfrm>
          <a:prstGeom prst="parallelogram">
            <a:avLst>
              <a:gd name="adj" fmla="val 99132"/>
            </a:avLst>
          </a:prstGeom>
          <a:solidFill>
            <a:srgbClr val="96D6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평행 사변형 18">
            <a:extLst>
              <a:ext uri="{FF2B5EF4-FFF2-40B4-BE49-F238E27FC236}">
                <a16:creationId xmlns:a16="http://schemas.microsoft.com/office/drawing/2014/main" id="{0DFA4527-EA30-F4B5-0192-F92F139ED037}"/>
              </a:ext>
            </a:extLst>
          </p:cNvPr>
          <p:cNvSpPr/>
          <p:nvPr/>
        </p:nvSpPr>
        <p:spPr>
          <a:xfrm>
            <a:off x="1065320" y="0"/>
            <a:ext cx="586410" cy="443883"/>
          </a:xfrm>
          <a:prstGeom prst="parallelogram">
            <a:avLst>
              <a:gd name="adj" fmla="val 9913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평행 사변형 19">
            <a:extLst>
              <a:ext uri="{FF2B5EF4-FFF2-40B4-BE49-F238E27FC236}">
                <a16:creationId xmlns:a16="http://schemas.microsoft.com/office/drawing/2014/main" id="{4D5035F5-5F75-CB90-A127-BC9A7B9237CF}"/>
              </a:ext>
            </a:extLst>
          </p:cNvPr>
          <p:cNvSpPr/>
          <p:nvPr/>
        </p:nvSpPr>
        <p:spPr>
          <a:xfrm>
            <a:off x="1" y="644788"/>
            <a:ext cx="489410" cy="488687"/>
          </a:xfrm>
          <a:custGeom>
            <a:avLst/>
            <a:gdLst>
              <a:gd name="connsiteX0" fmla="*/ 0 w 613235"/>
              <a:gd name="connsiteY0" fmla="*/ 488687 h 488687"/>
              <a:gd name="connsiteX1" fmla="*/ 484445 w 613235"/>
              <a:gd name="connsiteY1" fmla="*/ 0 h 488687"/>
              <a:gd name="connsiteX2" fmla="*/ 613235 w 613235"/>
              <a:gd name="connsiteY2" fmla="*/ 0 h 488687"/>
              <a:gd name="connsiteX3" fmla="*/ 128790 w 613235"/>
              <a:gd name="connsiteY3" fmla="*/ 488687 h 488687"/>
              <a:gd name="connsiteX4" fmla="*/ 0 w 613235"/>
              <a:gd name="connsiteY4" fmla="*/ 488687 h 488687"/>
              <a:gd name="connsiteX0" fmla="*/ 0 w 487029"/>
              <a:gd name="connsiteY0" fmla="*/ 360100 h 488687"/>
              <a:gd name="connsiteX1" fmla="*/ 358239 w 487029"/>
              <a:gd name="connsiteY1" fmla="*/ 0 h 488687"/>
              <a:gd name="connsiteX2" fmla="*/ 487029 w 487029"/>
              <a:gd name="connsiteY2" fmla="*/ 0 h 488687"/>
              <a:gd name="connsiteX3" fmla="*/ 2584 w 487029"/>
              <a:gd name="connsiteY3" fmla="*/ 488687 h 488687"/>
              <a:gd name="connsiteX4" fmla="*/ 0 w 487029"/>
              <a:gd name="connsiteY4" fmla="*/ 360100 h 488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7029" h="488687">
                <a:moveTo>
                  <a:pt x="0" y="360100"/>
                </a:moveTo>
                <a:lnTo>
                  <a:pt x="358239" y="0"/>
                </a:lnTo>
                <a:lnTo>
                  <a:pt x="487029" y="0"/>
                </a:lnTo>
                <a:lnTo>
                  <a:pt x="2584" y="488687"/>
                </a:lnTo>
                <a:cubicBezTo>
                  <a:pt x="1723" y="445825"/>
                  <a:pt x="861" y="402962"/>
                  <a:pt x="0" y="360100"/>
                </a:cubicBezTo>
                <a:close/>
              </a:path>
            </a:pathLst>
          </a:custGeom>
          <a:solidFill>
            <a:srgbClr val="DEF1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4615A4-0A25-AC49-D390-BE45B64861A9}"/>
              </a:ext>
            </a:extLst>
          </p:cNvPr>
          <p:cNvSpPr txBox="1"/>
          <p:nvPr/>
        </p:nvSpPr>
        <p:spPr>
          <a:xfrm>
            <a:off x="1289586" y="200033"/>
            <a:ext cx="52266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41B0E6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연습 문제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F8AB1D6-4375-3FE5-1F08-84E49775D0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706" y="6522064"/>
            <a:ext cx="1299531" cy="21467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794054A-C2E6-4F86-8F45-C3026D4DE4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7799" y="2081212"/>
            <a:ext cx="8191500" cy="2695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96168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D9F9CF-B333-4D4C-139D-0F989A7BC5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각 삼각형 16">
            <a:extLst>
              <a:ext uri="{FF2B5EF4-FFF2-40B4-BE49-F238E27FC236}">
                <a16:creationId xmlns:a16="http://schemas.microsoft.com/office/drawing/2014/main" id="{3ACD342C-7F76-8193-2B67-79114076BDFD}"/>
              </a:ext>
            </a:extLst>
          </p:cNvPr>
          <p:cNvSpPr/>
          <p:nvPr/>
        </p:nvSpPr>
        <p:spPr>
          <a:xfrm flipH="1">
            <a:off x="10626570" y="5335480"/>
            <a:ext cx="1565429" cy="1522520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평행 사변형 11">
            <a:extLst>
              <a:ext uri="{FF2B5EF4-FFF2-40B4-BE49-F238E27FC236}">
                <a16:creationId xmlns:a16="http://schemas.microsoft.com/office/drawing/2014/main" id="{AA70CFEA-10BB-DF54-F207-2D44E30ADF0A}"/>
              </a:ext>
            </a:extLst>
          </p:cNvPr>
          <p:cNvSpPr/>
          <p:nvPr/>
        </p:nvSpPr>
        <p:spPr>
          <a:xfrm>
            <a:off x="346229" y="0"/>
            <a:ext cx="11274641" cy="754603"/>
          </a:xfrm>
          <a:prstGeom prst="parallelogram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각 삼각형 12">
            <a:extLst>
              <a:ext uri="{FF2B5EF4-FFF2-40B4-BE49-F238E27FC236}">
                <a16:creationId xmlns:a16="http://schemas.microsoft.com/office/drawing/2014/main" id="{44CEE4FE-2F32-E732-67A9-C9CDD4E29538}"/>
              </a:ext>
            </a:extLst>
          </p:cNvPr>
          <p:cNvSpPr/>
          <p:nvPr/>
        </p:nvSpPr>
        <p:spPr>
          <a:xfrm flipV="1">
            <a:off x="11425560" y="-1"/>
            <a:ext cx="766439" cy="754603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371B36F3-5337-BDCE-E9B4-A23A7EC021BD}"/>
              </a:ext>
            </a:extLst>
          </p:cNvPr>
          <p:cNvSpPr/>
          <p:nvPr/>
        </p:nvSpPr>
        <p:spPr>
          <a:xfrm>
            <a:off x="11260115" y="586896"/>
            <a:ext cx="425805" cy="425805"/>
          </a:xfrm>
          <a:prstGeom prst="diamond">
            <a:avLst/>
          </a:prstGeom>
          <a:solidFill>
            <a:srgbClr val="96D6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0A09EB1-821B-4E9F-4D59-7D9EF54FA3EA}"/>
              </a:ext>
            </a:extLst>
          </p:cNvPr>
          <p:cNvSpPr/>
          <p:nvPr/>
        </p:nvSpPr>
        <p:spPr>
          <a:xfrm>
            <a:off x="0" y="0"/>
            <a:ext cx="1420427" cy="1030457"/>
          </a:xfrm>
          <a:custGeom>
            <a:avLst/>
            <a:gdLst>
              <a:gd name="connsiteX0" fmla="*/ 0 w 1420427"/>
              <a:gd name="connsiteY0" fmla="*/ 0 h 1029810"/>
              <a:gd name="connsiteX1" fmla="*/ 1420427 w 1420427"/>
              <a:gd name="connsiteY1" fmla="*/ 0 h 1029810"/>
              <a:gd name="connsiteX2" fmla="*/ 1420427 w 1420427"/>
              <a:gd name="connsiteY2" fmla="*/ 1029810 h 1029810"/>
              <a:gd name="connsiteX3" fmla="*/ 0 w 1420427"/>
              <a:gd name="connsiteY3" fmla="*/ 1029810 h 1029810"/>
              <a:gd name="connsiteX4" fmla="*/ 0 w 1420427"/>
              <a:gd name="connsiteY4" fmla="*/ 0 h 1029810"/>
              <a:gd name="connsiteX0" fmla="*/ 0 w 1420427"/>
              <a:gd name="connsiteY0" fmla="*/ 0 h 1029810"/>
              <a:gd name="connsiteX1" fmla="*/ 1420427 w 1420427"/>
              <a:gd name="connsiteY1" fmla="*/ 0 h 1029810"/>
              <a:gd name="connsiteX2" fmla="*/ 452761 w 1420427"/>
              <a:gd name="connsiteY2" fmla="*/ 1020932 h 1029810"/>
              <a:gd name="connsiteX3" fmla="*/ 0 w 1420427"/>
              <a:gd name="connsiteY3" fmla="*/ 1029810 h 1029810"/>
              <a:gd name="connsiteX4" fmla="*/ 0 w 1420427"/>
              <a:gd name="connsiteY4" fmla="*/ 0 h 1029810"/>
              <a:gd name="connsiteX0" fmla="*/ 0 w 1420427"/>
              <a:gd name="connsiteY0" fmla="*/ 0 h 1030457"/>
              <a:gd name="connsiteX1" fmla="*/ 1420427 w 1420427"/>
              <a:gd name="connsiteY1" fmla="*/ 0 h 1030457"/>
              <a:gd name="connsiteX2" fmla="*/ 445618 w 1420427"/>
              <a:gd name="connsiteY2" fmla="*/ 1030457 h 1030457"/>
              <a:gd name="connsiteX3" fmla="*/ 0 w 1420427"/>
              <a:gd name="connsiteY3" fmla="*/ 1029810 h 1030457"/>
              <a:gd name="connsiteX4" fmla="*/ 0 w 1420427"/>
              <a:gd name="connsiteY4" fmla="*/ 0 h 1030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0427" h="1030457">
                <a:moveTo>
                  <a:pt x="0" y="0"/>
                </a:moveTo>
                <a:lnTo>
                  <a:pt x="1420427" y="0"/>
                </a:lnTo>
                <a:lnTo>
                  <a:pt x="445618" y="1030457"/>
                </a:lnTo>
                <a:lnTo>
                  <a:pt x="0" y="1029810"/>
                </a:lnTo>
                <a:lnTo>
                  <a:pt x="0" y="0"/>
                </a:lnTo>
                <a:close/>
              </a:path>
            </a:pathLst>
          </a:custGeom>
          <a:solidFill>
            <a:srgbClr val="96D6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각 삼각형 14">
            <a:extLst>
              <a:ext uri="{FF2B5EF4-FFF2-40B4-BE49-F238E27FC236}">
                <a16:creationId xmlns:a16="http://schemas.microsoft.com/office/drawing/2014/main" id="{5A563384-4BB8-97EB-3F1B-4D6971F92CFF}"/>
              </a:ext>
            </a:extLst>
          </p:cNvPr>
          <p:cNvSpPr/>
          <p:nvPr/>
        </p:nvSpPr>
        <p:spPr>
          <a:xfrm flipV="1">
            <a:off x="0" y="-1"/>
            <a:ext cx="281179" cy="275209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각 삼각형 15">
            <a:extLst>
              <a:ext uri="{FF2B5EF4-FFF2-40B4-BE49-F238E27FC236}">
                <a16:creationId xmlns:a16="http://schemas.microsoft.com/office/drawing/2014/main" id="{8151A9E8-DD67-E8AC-5CA5-B049445E24B3}"/>
              </a:ext>
            </a:extLst>
          </p:cNvPr>
          <p:cNvSpPr/>
          <p:nvPr/>
        </p:nvSpPr>
        <p:spPr>
          <a:xfrm flipH="1">
            <a:off x="11721914" y="6400800"/>
            <a:ext cx="470085" cy="45720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평행 사변형 17">
            <a:extLst>
              <a:ext uri="{FF2B5EF4-FFF2-40B4-BE49-F238E27FC236}">
                <a16:creationId xmlns:a16="http://schemas.microsoft.com/office/drawing/2014/main" id="{0BD7F04D-5401-1DE3-3C1B-998A1325945E}"/>
              </a:ext>
            </a:extLst>
          </p:cNvPr>
          <p:cNvSpPr/>
          <p:nvPr/>
        </p:nvSpPr>
        <p:spPr>
          <a:xfrm>
            <a:off x="10347974" y="5708342"/>
            <a:ext cx="1299530" cy="1149658"/>
          </a:xfrm>
          <a:prstGeom prst="parallelogram">
            <a:avLst>
              <a:gd name="adj" fmla="val 99132"/>
            </a:avLst>
          </a:prstGeom>
          <a:solidFill>
            <a:srgbClr val="96D6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평행 사변형 18">
            <a:extLst>
              <a:ext uri="{FF2B5EF4-FFF2-40B4-BE49-F238E27FC236}">
                <a16:creationId xmlns:a16="http://schemas.microsoft.com/office/drawing/2014/main" id="{59400293-368A-D8CD-169A-0FD8F73DACD1}"/>
              </a:ext>
            </a:extLst>
          </p:cNvPr>
          <p:cNvSpPr/>
          <p:nvPr/>
        </p:nvSpPr>
        <p:spPr>
          <a:xfrm>
            <a:off x="1065320" y="0"/>
            <a:ext cx="586410" cy="443883"/>
          </a:xfrm>
          <a:prstGeom prst="parallelogram">
            <a:avLst>
              <a:gd name="adj" fmla="val 9913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평행 사변형 19">
            <a:extLst>
              <a:ext uri="{FF2B5EF4-FFF2-40B4-BE49-F238E27FC236}">
                <a16:creationId xmlns:a16="http://schemas.microsoft.com/office/drawing/2014/main" id="{25A7306E-C0AB-C22A-6055-9CB0CDF91520}"/>
              </a:ext>
            </a:extLst>
          </p:cNvPr>
          <p:cNvSpPr/>
          <p:nvPr/>
        </p:nvSpPr>
        <p:spPr>
          <a:xfrm>
            <a:off x="1" y="644788"/>
            <a:ext cx="489410" cy="488687"/>
          </a:xfrm>
          <a:custGeom>
            <a:avLst/>
            <a:gdLst>
              <a:gd name="connsiteX0" fmla="*/ 0 w 613235"/>
              <a:gd name="connsiteY0" fmla="*/ 488687 h 488687"/>
              <a:gd name="connsiteX1" fmla="*/ 484445 w 613235"/>
              <a:gd name="connsiteY1" fmla="*/ 0 h 488687"/>
              <a:gd name="connsiteX2" fmla="*/ 613235 w 613235"/>
              <a:gd name="connsiteY2" fmla="*/ 0 h 488687"/>
              <a:gd name="connsiteX3" fmla="*/ 128790 w 613235"/>
              <a:gd name="connsiteY3" fmla="*/ 488687 h 488687"/>
              <a:gd name="connsiteX4" fmla="*/ 0 w 613235"/>
              <a:gd name="connsiteY4" fmla="*/ 488687 h 488687"/>
              <a:gd name="connsiteX0" fmla="*/ 0 w 487029"/>
              <a:gd name="connsiteY0" fmla="*/ 360100 h 488687"/>
              <a:gd name="connsiteX1" fmla="*/ 358239 w 487029"/>
              <a:gd name="connsiteY1" fmla="*/ 0 h 488687"/>
              <a:gd name="connsiteX2" fmla="*/ 487029 w 487029"/>
              <a:gd name="connsiteY2" fmla="*/ 0 h 488687"/>
              <a:gd name="connsiteX3" fmla="*/ 2584 w 487029"/>
              <a:gd name="connsiteY3" fmla="*/ 488687 h 488687"/>
              <a:gd name="connsiteX4" fmla="*/ 0 w 487029"/>
              <a:gd name="connsiteY4" fmla="*/ 360100 h 488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7029" h="488687">
                <a:moveTo>
                  <a:pt x="0" y="360100"/>
                </a:moveTo>
                <a:lnTo>
                  <a:pt x="358239" y="0"/>
                </a:lnTo>
                <a:lnTo>
                  <a:pt x="487029" y="0"/>
                </a:lnTo>
                <a:lnTo>
                  <a:pt x="2584" y="488687"/>
                </a:lnTo>
                <a:cubicBezTo>
                  <a:pt x="1723" y="445825"/>
                  <a:pt x="861" y="402962"/>
                  <a:pt x="0" y="360100"/>
                </a:cubicBezTo>
                <a:close/>
              </a:path>
            </a:pathLst>
          </a:custGeom>
          <a:solidFill>
            <a:srgbClr val="DEF1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43F09C-3FFE-9FE8-93A3-EC225C7B27F4}"/>
              </a:ext>
            </a:extLst>
          </p:cNvPr>
          <p:cNvSpPr txBox="1"/>
          <p:nvPr/>
        </p:nvSpPr>
        <p:spPr>
          <a:xfrm>
            <a:off x="1289586" y="200033"/>
            <a:ext cx="52266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41B0E6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연습 문제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B64ADD0-60DC-B6D2-997C-4CF5A474BE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706" y="6522064"/>
            <a:ext cx="1299531" cy="21467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BB8B91C-792C-2C16-C218-71BCF974E7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5962" y="1752600"/>
            <a:ext cx="8220075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53158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8439FB-912F-4F1C-C760-07ABE8898C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각 삼각형 16">
            <a:extLst>
              <a:ext uri="{FF2B5EF4-FFF2-40B4-BE49-F238E27FC236}">
                <a16:creationId xmlns:a16="http://schemas.microsoft.com/office/drawing/2014/main" id="{DAA44367-55EF-18D4-D656-A4F3DAE628C4}"/>
              </a:ext>
            </a:extLst>
          </p:cNvPr>
          <p:cNvSpPr/>
          <p:nvPr/>
        </p:nvSpPr>
        <p:spPr>
          <a:xfrm flipH="1">
            <a:off x="10626570" y="5335480"/>
            <a:ext cx="1565429" cy="1522520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평행 사변형 11">
            <a:extLst>
              <a:ext uri="{FF2B5EF4-FFF2-40B4-BE49-F238E27FC236}">
                <a16:creationId xmlns:a16="http://schemas.microsoft.com/office/drawing/2014/main" id="{0FB1F4D0-08BC-41F4-4937-98EB896BCADF}"/>
              </a:ext>
            </a:extLst>
          </p:cNvPr>
          <p:cNvSpPr/>
          <p:nvPr/>
        </p:nvSpPr>
        <p:spPr>
          <a:xfrm>
            <a:off x="346229" y="0"/>
            <a:ext cx="11274641" cy="754603"/>
          </a:xfrm>
          <a:prstGeom prst="parallelogram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각 삼각형 12">
            <a:extLst>
              <a:ext uri="{FF2B5EF4-FFF2-40B4-BE49-F238E27FC236}">
                <a16:creationId xmlns:a16="http://schemas.microsoft.com/office/drawing/2014/main" id="{A7F860A8-B114-CC29-009B-38A95F5A2235}"/>
              </a:ext>
            </a:extLst>
          </p:cNvPr>
          <p:cNvSpPr/>
          <p:nvPr/>
        </p:nvSpPr>
        <p:spPr>
          <a:xfrm flipV="1">
            <a:off x="11425560" y="-1"/>
            <a:ext cx="766439" cy="754603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D89BCEAF-5D1C-2FA8-D95B-55E07FFF06D7}"/>
              </a:ext>
            </a:extLst>
          </p:cNvPr>
          <p:cNvSpPr/>
          <p:nvPr/>
        </p:nvSpPr>
        <p:spPr>
          <a:xfrm>
            <a:off x="11260115" y="586896"/>
            <a:ext cx="425805" cy="425805"/>
          </a:xfrm>
          <a:prstGeom prst="diamond">
            <a:avLst/>
          </a:prstGeom>
          <a:solidFill>
            <a:srgbClr val="96D6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9A145F3-7D16-89CD-787A-0EFE679C396D}"/>
              </a:ext>
            </a:extLst>
          </p:cNvPr>
          <p:cNvSpPr/>
          <p:nvPr/>
        </p:nvSpPr>
        <p:spPr>
          <a:xfrm>
            <a:off x="0" y="0"/>
            <a:ext cx="1420427" cy="1030457"/>
          </a:xfrm>
          <a:custGeom>
            <a:avLst/>
            <a:gdLst>
              <a:gd name="connsiteX0" fmla="*/ 0 w 1420427"/>
              <a:gd name="connsiteY0" fmla="*/ 0 h 1029810"/>
              <a:gd name="connsiteX1" fmla="*/ 1420427 w 1420427"/>
              <a:gd name="connsiteY1" fmla="*/ 0 h 1029810"/>
              <a:gd name="connsiteX2" fmla="*/ 1420427 w 1420427"/>
              <a:gd name="connsiteY2" fmla="*/ 1029810 h 1029810"/>
              <a:gd name="connsiteX3" fmla="*/ 0 w 1420427"/>
              <a:gd name="connsiteY3" fmla="*/ 1029810 h 1029810"/>
              <a:gd name="connsiteX4" fmla="*/ 0 w 1420427"/>
              <a:gd name="connsiteY4" fmla="*/ 0 h 1029810"/>
              <a:gd name="connsiteX0" fmla="*/ 0 w 1420427"/>
              <a:gd name="connsiteY0" fmla="*/ 0 h 1029810"/>
              <a:gd name="connsiteX1" fmla="*/ 1420427 w 1420427"/>
              <a:gd name="connsiteY1" fmla="*/ 0 h 1029810"/>
              <a:gd name="connsiteX2" fmla="*/ 452761 w 1420427"/>
              <a:gd name="connsiteY2" fmla="*/ 1020932 h 1029810"/>
              <a:gd name="connsiteX3" fmla="*/ 0 w 1420427"/>
              <a:gd name="connsiteY3" fmla="*/ 1029810 h 1029810"/>
              <a:gd name="connsiteX4" fmla="*/ 0 w 1420427"/>
              <a:gd name="connsiteY4" fmla="*/ 0 h 1029810"/>
              <a:gd name="connsiteX0" fmla="*/ 0 w 1420427"/>
              <a:gd name="connsiteY0" fmla="*/ 0 h 1030457"/>
              <a:gd name="connsiteX1" fmla="*/ 1420427 w 1420427"/>
              <a:gd name="connsiteY1" fmla="*/ 0 h 1030457"/>
              <a:gd name="connsiteX2" fmla="*/ 445618 w 1420427"/>
              <a:gd name="connsiteY2" fmla="*/ 1030457 h 1030457"/>
              <a:gd name="connsiteX3" fmla="*/ 0 w 1420427"/>
              <a:gd name="connsiteY3" fmla="*/ 1029810 h 1030457"/>
              <a:gd name="connsiteX4" fmla="*/ 0 w 1420427"/>
              <a:gd name="connsiteY4" fmla="*/ 0 h 1030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0427" h="1030457">
                <a:moveTo>
                  <a:pt x="0" y="0"/>
                </a:moveTo>
                <a:lnTo>
                  <a:pt x="1420427" y="0"/>
                </a:lnTo>
                <a:lnTo>
                  <a:pt x="445618" y="1030457"/>
                </a:lnTo>
                <a:lnTo>
                  <a:pt x="0" y="1029810"/>
                </a:lnTo>
                <a:lnTo>
                  <a:pt x="0" y="0"/>
                </a:lnTo>
                <a:close/>
              </a:path>
            </a:pathLst>
          </a:custGeom>
          <a:solidFill>
            <a:srgbClr val="96D6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각 삼각형 14">
            <a:extLst>
              <a:ext uri="{FF2B5EF4-FFF2-40B4-BE49-F238E27FC236}">
                <a16:creationId xmlns:a16="http://schemas.microsoft.com/office/drawing/2014/main" id="{46F9883F-C595-3AF3-C6E2-F8336600BDF3}"/>
              </a:ext>
            </a:extLst>
          </p:cNvPr>
          <p:cNvSpPr/>
          <p:nvPr/>
        </p:nvSpPr>
        <p:spPr>
          <a:xfrm flipV="1">
            <a:off x="0" y="-1"/>
            <a:ext cx="281179" cy="275209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각 삼각형 15">
            <a:extLst>
              <a:ext uri="{FF2B5EF4-FFF2-40B4-BE49-F238E27FC236}">
                <a16:creationId xmlns:a16="http://schemas.microsoft.com/office/drawing/2014/main" id="{A2E71ECB-F992-77B9-B712-5045EBA5ED71}"/>
              </a:ext>
            </a:extLst>
          </p:cNvPr>
          <p:cNvSpPr/>
          <p:nvPr/>
        </p:nvSpPr>
        <p:spPr>
          <a:xfrm flipH="1">
            <a:off x="11721914" y="6400800"/>
            <a:ext cx="470085" cy="45720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평행 사변형 17">
            <a:extLst>
              <a:ext uri="{FF2B5EF4-FFF2-40B4-BE49-F238E27FC236}">
                <a16:creationId xmlns:a16="http://schemas.microsoft.com/office/drawing/2014/main" id="{EE5D9FF7-EBFE-C1EA-D20A-4DD9A0DD76BB}"/>
              </a:ext>
            </a:extLst>
          </p:cNvPr>
          <p:cNvSpPr/>
          <p:nvPr/>
        </p:nvSpPr>
        <p:spPr>
          <a:xfrm>
            <a:off x="10347974" y="5708342"/>
            <a:ext cx="1299530" cy="1149658"/>
          </a:xfrm>
          <a:prstGeom prst="parallelogram">
            <a:avLst>
              <a:gd name="adj" fmla="val 99132"/>
            </a:avLst>
          </a:prstGeom>
          <a:solidFill>
            <a:srgbClr val="96D6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평행 사변형 18">
            <a:extLst>
              <a:ext uri="{FF2B5EF4-FFF2-40B4-BE49-F238E27FC236}">
                <a16:creationId xmlns:a16="http://schemas.microsoft.com/office/drawing/2014/main" id="{8452AE4E-12FB-3DFD-89C2-DDFA157BDC92}"/>
              </a:ext>
            </a:extLst>
          </p:cNvPr>
          <p:cNvSpPr/>
          <p:nvPr/>
        </p:nvSpPr>
        <p:spPr>
          <a:xfrm>
            <a:off x="1065320" y="0"/>
            <a:ext cx="586410" cy="443883"/>
          </a:xfrm>
          <a:prstGeom prst="parallelogram">
            <a:avLst>
              <a:gd name="adj" fmla="val 9913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평행 사변형 19">
            <a:extLst>
              <a:ext uri="{FF2B5EF4-FFF2-40B4-BE49-F238E27FC236}">
                <a16:creationId xmlns:a16="http://schemas.microsoft.com/office/drawing/2014/main" id="{58514B41-C66E-368B-D25C-6C6AFB4BBE2E}"/>
              </a:ext>
            </a:extLst>
          </p:cNvPr>
          <p:cNvSpPr/>
          <p:nvPr/>
        </p:nvSpPr>
        <p:spPr>
          <a:xfrm>
            <a:off x="1" y="644788"/>
            <a:ext cx="489410" cy="488687"/>
          </a:xfrm>
          <a:custGeom>
            <a:avLst/>
            <a:gdLst>
              <a:gd name="connsiteX0" fmla="*/ 0 w 613235"/>
              <a:gd name="connsiteY0" fmla="*/ 488687 h 488687"/>
              <a:gd name="connsiteX1" fmla="*/ 484445 w 613235"/>
              <a:gd name="connsiteY1" fmla="*/ 0 h 488687"/>
              <a:gd name="connsiteX2" fmla="*/ 613235 w 613235"/>
              <a:gd name="connsiteY2" fmla="*/ 0 h 488687"/>
              <a:gd name="connsiteX3" fmla="*/ 128790 w 613235"/>
              <a:gd name="connsiteY3" fmla="*/ 488687 h 488687"/>
              <a:gd name="connsiteX4" fmla="*/ 0 w 613235"/>
              <a:gd name="connsiteY4" fmla="*/ 488687 h 488687"/>
              <a:gd name="connsiteX0" fmla="*/ 0 w 487029"/>
              <a:gd name="connsiteY0" fmla="*/ 360100 h 488687"/>
              <a:gd name="connsiteX1" fmla="*/ 358239 w 487029"/>
              <a:gd name="connsiteY1" fmla="*/ 0 h 488687"/>
              <a:gd name="connsiteX2" fmla="*/ 487029 w 487029"/>
              <a:gd name="connsiteY2" fmla="*/ 0 h 488687"/>
              <a:gd name="connsiteX3" fmla="*/ 2584 w 487029"/>
              <a:gd name="connsiteY3" fmla="*/ 488687 h 488687"/>
              <a:gd name="connsiteX4" fmla="*/ 0 w 487029"/>
              <a:gd name="connsiteY4" fmla="*/ 360100 h 488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7029" h="488687">
                <a:moveTo>
                  <a:pt x="0" y="360100"/>
                </a:moveTo>
                <a:lnTo>
                  <a:pt x="358239" y="0"/>
                </a:lnTo>
                <a:lnTo>
                  <a:pt x="487029" y="0"/>
                </a:lnTo>
                <a:lnTo>
                  <a:pt x="2584" y="488687"/>
                </a:lnTo>
                <a:cubicBezTo>
                  <a:pt x="1723" y="445825"/>
                  <a:pt x="861" y="402962"/>
                  <a:pt x="0" y="360100"/>
                </a:cubicBezTo>
                <a:close/>
              </a:path>
            </a:pathLst>
          </a:custGeom>
          <a:solidFill>
            <a:srgbClr val="DEF1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30AFD0-7F2A-2C39-857E-6333F1F74462}"/>
              </a:ext>
            </a:extLst>
          </p:cNvPr>
          <p:cNvSpPr txBox="1"/>
          <p:nvPr/>
        </p:nvSpPr>
        <p:spPr>
          <a:xfrm>
            <a:off x="1289586" y="200033"/>
            <a:ext cx="52266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41B0E6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연습 문제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3172D4E-1CE4-1F9A-CE12-D689FF2A6C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706" y="6522064"/>
            <a:ext cx="1299531" cy="21467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6CBBD9D-D2CC-632A-60D2-BB4397B2AA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0" y="1790700"/>
            <a:ext cx="8229600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6348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E29AEC-8727-96F6-C12A-AEBC536C92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각 삼각형 16">
            <a:extLst>
              <a:ext uri="{FF2B5EF4-FFF2-40B4-BE49-F238E27FC236}">
                <a16:creationId xmlns:a16="http://schemas.microsoft.com/office/drawing/2014/main" id="{8DE813CC-C500-983B-32E7-C203ABF80745}"/>
              </a:ext>
            </a:extLst>
          </p:cNvPr>
          <p:cNvSpPr/>
          <p:nvPr/>
        </p:nvSpPr>
        <p:spPr>
          <a:xfrm flipH="1">
            <a:off x="10626570" y="5335480"/>
            <a:ext cx="1565429" cy="1522520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평행 사변형 11">
            <a:extLst>
              <a:ext uri="{FF2B5EF4-FFF2-40B4-BE49-F238E27FC236}">
                <a16:creationId xmlns:a16="http://schemas.microsoft.com/office/drawing/2014/main" id="{7BCEC7F3-5F02-2B85-45A3-1FAE6E1EE203}"/>
              </a:ext>
            </a:extLst>
          </p:cNvPr>
          <p:cNvSpPr/>
          <p:nvPr/>
        </p:nvSpPr>
        <p:spPr>
          <a:xfrm>
            <a:off x="346229" y="0"/>
            <a:ext cx="11274641" cy="754603"/>
          </a:xfrm>
          <a:prstGeom prst="parallelogram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각 삼각형 12">
            <a:extLst>
              <a:ext uri="{FF2B5EF4-FFF2-40B4-BE49-F238E27FC236}">
                <a16:creationId xmlns:a16="http://schemas.microsoft.com/office/drawing/2014/main" id="{8B279131-95BA-D49B-1FFD-9AC824777F35}"/>
              </a:ext>
            </a:extLst>
          </p:cNvPr>
          <p:cNvSpPr/>
          <p:nvPr/>
        </p:nvSpPr>
        <p:spPr>
          <a:xfrm flipV="1">
            <a:off x="11425560" y="-1"/>
            <a:ext cx="766439" cy="754603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9EB91CA4-D986-8362-5F52-ECC2030B33F6}"/>
              </a:ext>
            </a:extLst>
          </p:cNvPr>
          <p:cNvSpPr/>
          <p:nvPr/>
        </p:nvSpPr>
        <p:spPr>
          <a:xfrm>
            <a:off x="11260115" y="586896"/>
            <a:ext cx="425805" cy="425805"/>
          </a:xfrm>
          <a:prstGeom prst="diamond">
            <a:avLst/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9A79BB5-6D1E-4EC0-3381-75D01D8F46C3}"/>
              </a:ext>
            </a:extLst>
          </p:cNvPr>
          <p:cNvSpPr/>
          <p:nvPr/>
        </p:nvSpPr>
        <p:spPr>
          <a:xfrm>
            <a:off x="0" y="0"/>
            <a:ext cx="1420427" cy="1030457"/>
          </a:xfrm>
          <a:custGeom>
            <a:avLst/>
            <a:gdLst>
              <a:gd name="connsiteX0" fmla="*/ 0 w 1420427"/>
              <a:gd name="connsiteY0" fmla="*/ 0 h 1029810"/>
              <a:gd name="connsiteX1" fmla="*/ 1420427 w 1420427"/>
              <a:gd name="connsiteY1" fmla="*/ 0 h 1029810"/>
              <a:gd name="connsiteX2" fmla="*/ 1420427 w 1420427"/>
              <a:gd name="connsiteY2" fmla="*/ 1029810 h 1029810"/>
              <a:gd name="connsiteX3" fmla="*/ 0 w 1420427"/>
              <a:gd name="connsiteY3" fmla="*/ 1029810 h 1029810"/>
              <a:gd name="connsiteX4" fmla="*/ 0 w 1420427"/>
              <a:gd name="connsiteY4" fmla="*/ 0 h 1029810"/>
              <a:gd name="connsiteX0" fmla="*/ 0 w 1420427"/>
              <a:gd name="connsiteY0" fmla="*/ 0 h 1029810"/>
              <a:gd name="connsiteX1" fmla="*/ 1420427 w 1420427"/>
              <a:gd name="connsiteY1" fmla="*/ 0 h 1029810"/>
              <a:gd name="connsiteX2" fmla="*/ 452761 w 1420427"/>
              <a:gd name="connsiteY2" fmla="*/ 1020932 h 1029810"/>
              <a:gd name="connsiteX3" fmla="*/ 0 w 1420427"/>
              <a:gd name="connsiteY3" fmla="*/ 1029810 h 1029810"/>
              <a:gd name="connsiteX4" fmla="*/ 0 w 1420427"/>
              <a:gd name="connsiteY4" fmla="*/ 0 h 1029810"/>
              <a:gd name="connsiteX0" fmla="*/ 0 w 1420427"/>
              <a:gd name="connsiteY0" fmla="*/ 0 h 1030457"/>
              <a:gd name="connsiteX1" fmla="*/ 1420427 w 1420427"/>
              <a:gd name="connsiteY1" fmla="*/ 0 h 1030457"/>
              <a:gd name="connsiteX2" fmla="*/ 445618 w 1420427"/>
              <a:gd name="connsiteY2" fmla="*/ 1030457 h 1030457"/>
              <a:gd name="connsiteX3" fmla="*/ 0 w 1420427"/>
              <a:gd name="connsiteY3" fmla="*/ 1029810 h 1030457"/>
              <a:gd name="connsiteX4" fmla="*/ 0 w 1420427"/>
              <a:gd name="connsiteY4" fmla="*/ 0 h 1030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0427" h="1030457">
                <a:moveTo>
                  <a:pt x="0" y="0"/>
                </a:moveTo>
                <a:lnTo>
                  <a:pt x="1420427" y="0"/>
                </a:lnTo>
                <a:lnTo>
                  <a:pt x="445618" y="1030457"/>
                </a:lnTo>
                <a:lnTo>
                  <a:pt x="0" y="1029810"/>
                </a:lnTo>
                <a:lnTo>
                  <a:pt x="0" y="0"/>
                </a:lnTo>
                <a:close/>
              </a:path>
            </a:pathLst>
          </a:cu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각 삼각형 14">
            <a:extLst>
              <a:ext uri="{FF2B5EF4-FFF2-40B4-BE49-F238E27FC236}">
                <a16:creationId xmlns:a16="http://schemas.microsoft.com/office/drawing/2014/main" id="{A6C4E572-3E99-059C-6B78-5628A8D0F3BC}"/>
              </a:ext>
            </a:extLst>
          </p:cNvPr>
          <p:cNvSpPr/>
          <p:nvPr/>
        </p:nvSpPr>
        <p:spPr>
          <a:xfrm flipV="1">
            <a:off x="0" y="-1"/>
            <a:ext cx="281179" cy="275209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각 삼각형 15">
            <a:extLst>
              <a:ext uri="{FF2B5EF4-FFF2-40B4-BE49-F238E27FC236}">
                <a16:creationId xmlns:a16="http://schemas.microsoft.com/office/drawing/2014/main" id="{B1251E69-51E2-AE61-7605-FED03FDCE3CC}"/>
              </a:ext>
            </a:extLst>
          </p:cNvPr>
          <p:cNvSpPr/>
          <p:nvPr/>
        </p:nvSpPr>
        <p:spPr>
          <a:xfrm flipH="1">
            <a:off x="11721914" y="6400800"/>
            <a:ext cx="470085" cy="45720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평행 사변형 17">
            <a:extLst>
              <a:ext uri="{FF2B5EF4-FFF2-40B4-BE49-F238E27FC236}">
                <a16:creationId xmlns:a16="http://schemas.microsoft.com/office/drawing/2014/main" id="{EDDD875F-9F5D-991A-97D6-53D17023374B}"/>
              </a:ext>
            </a:extLst>
          </p:cNvPr>
          <p:cNvSpPr/>
          <p:nvPr/>
        </p:nvSpPr>
        <p:spPr>
          <a:xfrm>
            <a:off x="10347974" y="5708342"/>
            <a:ext cx="1299530" cy="1149658"/>
          </a:xfrm>
          <a:prstGeom prst="parallelogram">
            <a:avLst>
              <a:gd name="adj" fmla="val 99132"/>
            </a:avLst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평행 사변형 18">
            <a:extLst>
              <a:ext uri="{FF2B5EF4-FFF2-40B4-BE49-F238E27FC236}">
                <a16:creationId xmlns:a16="http://schemas.microsoft.com/office/drawing/2014/main" id="{FA32F439-1A7C-5F3E-FCF1-C128F612771D}"/>
              </a:ext>
            </a:extLst>
          </p:cNvPr>
          <p:cNvSpPr/>
          <p:nvPr/>
        </p:nvSpPr>
        <p:spPr>
          <a:xfrm>
            <a:off x="1065320" y="0"/>
            <a:ext cx="586410" cy="443883"/>
          </a:xfrm>
          <a:prstGeom prst="parallelogram">
            <a:avLst>
              <a:gd name="adj" fmla="val 9913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평행 사변형 19">
            <a:extLst>
              <a:ext uri="{FF2B5EF4-FFF2-40B4-BE49-F238E27FC236}">
                <a16:creationId xmlns:a16="http://schemas.microsoft.com/office/drawing/2014/main" id="{CC2F89C7-033C-C1E1-C236-10BA6C810AD5}"/>
              </a:ext>
            </a:extLst>
          </p:cNvPr>
          <p:cNvSpPr/>
          <p:nvPr/>
        </p:nvSpPr>
        <p:spPr>
          <a:xfrm>
            <a:off x="1" y="644788"/>
            <a:ext cx="489410" cy="488687"/>
          </a:xfrm>
          <a:custGeom>
            <a:avLst/>
            <a:gdLst>
              <a:gd name="connsiteX0" fmla="*/ 0 w 613235"/>
              <a:gd name="connsiteY0" fmla="*/ 488687 h 488687"/>
              <a:gd name="connsiteX1" fmla="*/ 484445 w 613235"/>
              <a:gd name="connsiteY1" fmla="*/ 0 h 488687"/>
              <a:gd name="connsiteX2" fmla="*/ 613235 w 613235"/>
              <a:gd name="connsiteY2" fmla="*/ 0 h 488687"/>
              <a:gd name="connsiteX3" fmla="*/ 128790 w 613235"/>
              <a:gd name="connsiteY3" fmla="*/ 488687 h 488687"/>
              <a:gd name="connsiteX4" fmla="*/ 0 w 613235"/>
              <a:gd name="connsiteY4" fmla="*/ 488687 h 488687"/>
              <a:gd name="connsiteX0" fmla="*/ 0 w 487029"/>
              <a:gd name="connsiteY0" fmla="*/ 360100 h 488687"/>
              <a:gd name="connsiteX1" fmla="*/ 358239 w 487029"/>
              <a:gd name="connsiteY1" fmla="*/ 0 h 488687"/>
              <a:gd name="connsiteX2" fmla="*/ 487029 w 487029"/>
              <a:gd name="connsiteY2" fmla="*/ 0 h 488687"/>
              <a:gd name="connsiteX3" fmla="*/ 2584 w 487029"/>
              <a:gd name="connsiteY3" fmla="*/ 488687 h 488687"/>
              <a:gd name="connsiteX4" fmla="*/ 0 w 487029"/>
              <a:gd name="connsiteY4" fmla="*/ 360100 h 488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7029" h="488687">
                <a:moveTo>
                  <a:pt x="0" y="360100"/>
                </a:moveTo>
                <a:lnTo>
                  <a:pt x="358239" y="0"/>
                </a:lnTo>
                <a:lnTo>
                  <a:pt x="487029" y="0"/>
                </a:lnTo>
                <a:lnTo>
                  <a:pt x="2584" y="488687"/>
                </a:lnTo>
                <a:cubicBezTo>
                  <a:pt x="1723" y="445825"/>
                  <a:pt x="861" y="402962"/>
                  <a:pt x="0" y="360100"/>
                </a:cubicBezTo>
                <a:close/>
              </a:path>
            </a:pathLst>
          </a:custGeom>
          <a:solidFill>
            <a:srgbClr val="B7EA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4AE395C-B160-F12F-FBBA-A736C0F3458D}"/>
              </a:ext>
            </a:extLst>
          </p:cNvPr>
          <p:cNvSpPr txBox="1"/>
          <p:nvPr/>
        </p:nvSpPr>
        <p:spPr>
          <a:xfrm>
            <a:off x="0" y="137603"/>
            <a:ext cx="9433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01</a:t>
            </a:r>
            <a:endParaRPr lang="ko-KR" altLang="en-US" sz="32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915227-B751-1AA5-8F1F-7A6E4CB45660}"/>
              </a:ext>
            </a:extLst>
          </p:cNvPr>
          <p:cNvSpPr txBox="1"/>
          <p:nvPr/>
        </p:nvSpPr>
        <p:spPr>
          <a:xfrm>
            <a:off x="1289585" y="200033"/>
            <a:ext cx="45341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변수의 개념</a:t>
            </a: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3762533B-FA40-F322-927D-D65B484A2DA6}"/>
              </a:ext>
            </a:extLst>
          </p:cNvPr>
          <p:cNvSpPr/>
          <p:nvPr/>
        </p:nvSpPr>
        <p:spPr>
          <a:xfrm>
            <a:off x="639634" y="1249400"/>
            <a:ext cx="303724" cy="303724"/>
          </a:xfrm>
          <a:prstGeom prst="diamond">
            <a:avLst/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F68216-DE8C-0C38-AE7F-B9E2C8AD6423}"/>
              </a:ext>
            </a:extLst>
          </p:cNvPr>
          <p:cNvSpPr txBox="1"/>
          <p:nvPr/>
        </p:nvSpPr>
        <p:spPr>
          <a:xfrm>
            <a:off x="943358" y="1170429"/>
            <a:ext cx="30166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변수의 개념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F77A88C-FCB7-5D9D-087F-F4BBA85969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706" y="6522064"/>
            <a:ext cx="1299531" cy="21467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D9D88E0-085B-98A8-39A8-8A462BEC9DA7}"/>
              </a:ext>
            </a:extLst>
          </p:cNvPr>
          <p:cNvSpPr txBox="1"/>
          <p:nvPr/>
        </p:nvSpPr>
        <p:spPr>
          <a:xfrm>
            <a:off x="894471" y="1596031"/>
            <a:ext cx="10305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변수는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값을 저장하는 메모리 공간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039B542-5A38-87D5-3B78-79F0CE1711B4}"/>
              </a:ext>
            </a:extLst>
          </p:cNvPr>
          <p:cNvSpPr txBox="1"/>
          <p:nvPr/>
        </p:nvSpPr>
        <p:spPr>
          <a:xfrm>
            <a:off x="893659" y="1955435"/>
            <a:ext cx="60989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무엇을 담는 그릇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이라 생각할 수 있음</a:t>
            </a:r>
          </a:p>
        </p:txBody>
      </p:sp>
      <p:sp>
        <p:nvSpPr>
          <p:cNvPr id="22" name="모서리가 둥근 직사각형 3">
            <a:extLst>
              <a:ext uri="{FF2B5EF4-FFF2-40B4-BE49-F238E27FC236}">
                <a16:creationId xmlns:a16="http://schemas.microsoft.com/office/drawing/2014/main" id="{5F289007-25A4-CACB-7BB0-30CFE764A5CE}"/>
              </a:ext>
            </a:extLst>
          </p:cNvPr>
          <p:cNvSpPr/>
          <p:nvPr/>
        </p:nvSpPr>
        <p:spPr>
          <a:xfrm>
            <a:off x="2495600" y="2684171"/>
            <a:ext cx="7200800" cy="709039"/>
          </a:xfrm>
          <a:prstGeom prst="roundRect">
            <a:avLst/>
          </a:prstGeom>
          <a:solidFill>
            <a:srgbClr val="F2F3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print(100 + 200)</a:t>
            </a:r>
          </a:p>
          <a:p>
            <a:r>
              <a:rPr lang="en-US" altLang="ko-KR" dirty="0">
                <a:solidFill>
                  <a:srgbClr val="0070C0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300</a:t>
            </a:r>
            <a:endParaRPr lang="ko-KR" altLang="en-US" dirty="0">
              <a:solidFill>
                <a:srgbClr val="0070C0"/>
              </a:solidFill>
              <a:latin typeface="Consolas" pitchFamily="49" charset="0"/>
              <a:ea typeface="함초롬돋움" pitchFamily="50" charset="-127"/>
              <a:cs typeface="함초롬돋움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38B91FF-537B-C925-7486-0CFD569E7BF9}"/>
              </a:ext>
            </a:extLst>
          </p:cNvPr>
          <p:cNvSpPr txBox="1"/>
          <p:nvPr/>
        </p:nvSpPr>
        <p:spPr>
          <a:xfrm>
            <a:off x="1205506" y="3498298"/>
            <a:ext cx="96832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600" dirty="0">
                <a:solidFill>
                  <a:schemeClr val="accent2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한 번 사용되고 사라지는 코드</a:t>
            </a:r>
            <a:endParaRPr lang="en-US" altLang="ko-KR" sz="1600" dirty="0">
              <a:solidFill>
                <a:schemeClr val="accent2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028" name="TextBox 1027">
            <a:extLst>
              <a:ext uri="{FF2B5EF4-FFF2-40B4-BE49-F238E27FC236}">
                <a16:creationId xmlns:a16="http://schemas.microsoft.com/office/drawing/2014/main" id="{6A4ADD50-CEAD-2547-1D04-309E7CABBD6F}"/>
              </a:ext>
            </a:extLst>
          </p:cNvPr>
          <p:cNvSpPr txBox="1"/>
          <p:nvPr/>
        </p:nvSpPr>
        <p:spPr>
          <a:xfrm>
            <a:off x="943358" y="4133124"/>
            <a:ext cx="97453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- 100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과 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200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을 저장하기 위해서는 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100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과 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200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을 담을 그릇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(</a:t>
            </a:r>
            <a:r>
              <a:rPr lang="ko-KR" altLang="en-US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변수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)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가 필요함</a:t>
            </a:r>
          </a:p>
        </p:txBody>
      </p:sp>
      <p:pic>
        <p:nvPicPr>
          <p:cNvPr id="1029" name="그림 1028">
            <a:extLst>
              <a:ext uri="{FF2B5EF4-FFF2-40B4-BE49-F238E27FC236}">
                <a16:creationId xmlns:a16="http://schemas.microsoft.com/office/drawing/2014/main" id="{1902CA77-C0AF-AA8C-A633-F2BF1C5ACE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0537" y="4586275"/>
            <a:ext cx="4070997" cy="1851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5106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819E95-EE0C-F673-E7D5-317C47077A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각 삼각형 16">
            <a:extLst>
              <a:ext uri="{FF2B5EF4-FFF2-40B4-BE49-F238E27FC236}">
                <a16:creationId xmlns:a16="http://schemas.microsoft.com/office/drawing/2014/main" id="{2BF1122D-C30A-C108-CA1C-E0D7EFC570BB}"/>
              </a:ext>
            </a:extLst>
          </p:cNvPr>
          <p:cNvSpPr/>
          <p:nvPr/>
        </p:nvSpPr>
        <p:spPr>
          <a:xfrm flipH="1">
            <a:off x="10626570" y="5335480"/>
            <a:ext cx="1565429" cy="1522520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평행 사변형 11">
            <a:extLst>
              <a:ext uri="{FF2B5EF4-FFF2-40B4-BE49-F238E27FC236}">
                <a16:creationId xmlns:a16="http://schemas.microsoft.com/office/drawing/2014/main" id="{93287D4C-D341-3AA8-F368-9538CE875F58}"/>
              </a:ext>
            </a:extLst>
          </p:cNvPr>
          <p:cNvSpPr/>
          <p:nvPr/>
        </p:nvSpPr>
        <p:spPr>
          <a:xfrm>
            <a:off x="346229" y="0"/>
            <a:ext cx="11274641" cy="754603"/>
          </a:xfrm>
          <a:prstGeom prst="parallelogram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각 삼각형 12">
            <a:extLst>
              <a:ext uri="{FF2B5EF4-FFF2-40B4-BE49-F238E27FC236}">
                <a16:creationId xmlns:a16="http://schemas.microsoft.com/office/drawing/2014/main" id="{096CB32F-46E2-5430-28D5-348F119EAC0E}"/>
              </a:ext>
            </a:extLst>
          </p:cNvPr>
          <p:cNvSpPr/>
          <p:nvPr/>
        </p:nvSpPr>
        <p:spPr>
          <a:xfrm flipV="1">
            <a:off x="11425560" y="-1"/>
            <a:ext cx="766439" cy="754603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A1D33B44-49F7-74D8-6A47-5EA14A0A4944}"/>
              </a:ext>
            </a:extLst>
          </p:cNvPr>
          <p:cNvSpPr/>
          <p:nvPr/>
        </p:nvSpPr>
        <p:spPr>
          <a:xfrm>
            <a:off x="11260115" y="586896"/>
            <a:ext cx="425805" cy="425805"/>
          </a:xfrm>
          <a:prstGeom prst="diamond">
            <a:avLst/>
          </a:prstGeom>
          <a:solidFill>
            <a:srgbClr val="96D6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CF6BE81-7BC5-4131-8BBE-469FDA9C432B}"/>
              </a:ext>
            </a:extLst>
          </p:cNvPr>
          <p:cNvSpPr/>
          <p:nvPr/>
        </p:nvSpPr>
        <p:spPr>
          <a:xfrm>
            <a:off x="0" y="0"/>
            <a:ext cx="1420427" cy="1030457"/>
          </a:xfrm>
          <a:custGeom>
            <a:avLst/>
            <a:gdLst>
              <a:gd name="connsiteX0" fmla="*/ 0 w 1420427"/>
              <a:gd name="connsiteY0" fmla="*/ 0 h 1029810"/>
              <a:gd name="connsiteX1" fmla="*/ 1420427 w 1420427"/>
              <a:gd name="connsiteY1" fmla="*/ 0 h 1029810"/>
              <a:gd name="connsiteX2" fmla="*/ 1420427 w 1420427"/>
              <a:gd name="connsiteY2" fmla="*/ 1029810 h 1029810"/>
              <a:gd name="connsiteX3" fmla="*/ 0 w 1420427"/>
              <a:gd name="connsiteY3" fmla="*/ 1029810 h 1029810"/>
              <a:gd name="connsiteX4" fmla="*/ 0 w 1420427"/>
              <a:gd name="connsiteY4" fmla="*/ 0 h 1029810"/>
              <a:gd name="connsiteX0" fmla="*/ 0 w 1420427"/>
              <a:gd name="connsiteY0" fmla="*/ 0 h 1029810"/>
              <a:gd name="connsiteX1" fmla="*/ 1420427 w 1420427"/>
              <a:gd name="connsiteY1" fmla="*/ 0 h 1029810"/>
              <a:gd name="connsiteX2" fmla="*/ 452761 w 1420427"/>
              <a:gd name="connsiteY2" fmla="*/ 1020932 h 1029810"/>
              <a:gd name="connsiteX3" fmla="*/ 0 w 1420427"/>
              <a:gd name="connsiteY3" fmla="*/ 1029810 h 1029810"/>
              <a:gd name="connsiteX4" fmla="*/ 0 w 1420427"/>
              <a:gd name="connsiteY4" fmla="*/ 0 h 1029810"/>
              <a:gd name="connsiteX0" fmla="*/ 0 w 1420427"/>
              <a:gd name="connsiteY0" fmla="*/ 0 h 1030457"/>
              <a:gd name="connsiteX1" fmla="*/ 1420427 w 1420427"/>
              <a:gd name="connsiteY1" fmla="*/ 0 h 1030457"/>
              <a:gd name="connsiteX2" fmla="*/ 445618 w 1420427"/>
              <a:gd name="connsiteY2" fmla="*/ 1030457 h 1030457"/>
              <a:gd name="connsiteX3" fmla="*/ 0 w 1420427"/>
              <a:gd name="connsiteY3" fmla="*/ 1029810 h 1030457"/>
              <a:gd name="connsiteX4" fmla="*/ 0 w 1420427"/>
              <a:gd name="connsiteY4" fmla="*/ 0 h 1030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0427" h="1030457">
                <a:moveTo>
                  <a:pt x="0" y="0"/>
                </a:moveTo>
                <a:lnTo>
                  <a:pt x="1420427" y="0"/>
                </a:lnTo>
                <a:lnTo>
                  <a:pt x="445618" y="1030457"/>
                </a:lnTo>
                <a:lnTo>
                  <a:pt x="0" y="1029810"/>
                </a:lnTo>
                <a:lnTo>
                  <a:pt x="0" y="0"/>
                </a:lnTo>
                <a:close/>
              </a:path>
            </a:pathLst>
          </a:custGeom>
          <a:solidFill>
            <a:srgbClr val="96D6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각 삼각형 14">
            <a:extLst>
              <a:ext uri="{FF2B5EF4-FFF2-40B4-BE49-F238E27FC236}">
                <a16:creationId xmlns:a16="http://schemas.microsoft.com/office/drawing/2014/main" id="{927A0F14-6B11-EB29-1651-E4017808DD9F}"/>
              </a:ext>
            </a:extLst>
          </p:cNvPr>
          <p:cNvSpPr/>
          <p:nvPr/>
        </p:nvSpPr>
        <p:spPr>
          <a:xfrm flipV="1">
            <a:off x="0" y="-1"/>
            <a:ext cx="281179" cy="275209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각 삼각형 15">
            <a:extLst>
              <a:ext uri="{FF2B5EF4-FFF2-40B4-BE49-F238E27FC236}">
                <a16:creationId xmlns:a16="http://schemas.microsoft.com/office/drawing/2014/main" id="{6CC15625-F2B8-F6E5-D6A9-B066385342B3}"/>
              </a:ext>
            </a:extLst>
          </p:cNvPr>
          <p:cNvSpPr/>
          <p:nvPr/>
        </p:nvSpPr>
        <p:spPr>
          <a:xfrm flipH="1">
            <a:off x="11721914" y="6400800"/>
            <a:ext cx="470085" cy="45720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평행 사변형 17">
            <a:extLst>
              <a:ext uri="{FF2B5EF4-FFF2-40B4-BE49-F238E27FC236}">
                <a16:creationId xmlns:a16="http://schemas.microsoft.com/office/drawing/2014/main" id="{08CF2B89-B9C3-4CB1-A6C7-1DBAC78B895B}"/>
              </a:ext>
            </a:extLst>
          </p:cNvPr>
          <p:cNvSpPr/>
          <p:nvPr/>
        </p:nvSpPr>
        <p:spPr>
          <a:xfrm>
            <a:off x="10347974" y="5708342"/>
            <a:ext cx="1299530" cy="1149658"/>
          </a:xfrm>
          <a:prstGeom prst="parallelogram">
            <a:avLst>
              <a:gd name="adj" fmla="val 99132"/>
            </a:avLst>
          </a:prstGeom>
          <a:solidFill>
            <a:srgbClr val="96D6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평행 사변형 18">
            <a:extLst>
              <a:ext uri="{FF2B5EF4-FFF2-40B4-BE49-F238E27FC236}">
                <a16:creationId xmlns:a16="http://schemas.microsoft.com/office/drawing/2014/main" id="{7F7DB6F2-6DFA-7662-CA48-72B53A18C505}"/>
              </a:ext>
            </a:extLst>
          </p:cNvPr>
          <p:cNvSpPr/>
          <p:nvPr/>
        </p:nvSpPr>
        <p:spPr>
          <a:xfrm>
            <a:off x="1065320" y="0"/>
            <a:ext cx="586410" cy="443883"/>
          </a:xfrm>
          <a:prstGeom prst="parallelogram">
            <a:avLst>
              <a:gd name="adj" fmla="val 9913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평행 사변형 19">
            <a:extLst>
              <a:ext uri="{FF2B5EF4-FFF2-40B4-BE49-F238E27FC236}">
                <a16:creationId xmlns:a16="http://schemas.microsoft.com/office/drawing/2014/main" id="{48E3A7C3-CCD5-173B-A92D-E3077A6CEE41}"/>
              </a:ext>
            </a:extLst>
          </p:cNvPr>
          <p:cNvSpPr/>
          <p:nvPr/>
        </p:nvSpPr>
        <p:spPr>
          <a:xfrm>
            <a:off x="1" y="644788"/>
            <a:ext cx="489410" cy="488687"/>
          </a:xfrm>
          <a:custGeom>
            <a:avLst/>
            <a:gdLst>
              <a:gd name="connsiteX0" fmla="*/ 0 w 613235"/>
              <a:gd name="connsiteY0" fmla="*/ 488687 h 488687"/>
              <a:gd name="connsiteX1" fmla="*/ 484445 w 613235"/>
              <a:gd name="connsiteY1" fmla="*/ 0 h 488687"/>
              <a:gd name="connsiteX2" fmla="*/ 613235 w 613235"/>
              <a:gd name="connsiteY2" fmla="*/ 0 h 488687"/>
              <a:gd name="connsiteX3" fmla="*/ 128790 w 613235"/>
              <a:gd name="connsiteY3" fmla="*/ 488687 h 488687"/>
              <a:gd name="connsiteX4" fmla="*/ 0 w 613235"/>
              <a:gd name="connsiteY4" fmla="*/ 488687 h 488687"/>
              <a:gd name="connsiteX0" fmla="*/ 0 w 487029"/>
              <a:gd name="connsiteY0" fmla="*/ 360100 h 488687"/>
              <a:gd name="connsiteX1" fmla="*/ 358239 w 487029"/>
              <a:gd name="connsiteY1" fmla="*/ 0 h 488687"/>
              <a:gd name="connsiteX2" fmla="*/ 487029 w 487029"/>
              <a:gd name="connsiteY2" fmla="*/ 0 h 488687"/>
              <a:gd name="connsiteX3" fmla="*/ 2584 w 487029"/>
              <a:gd name="connsiteY3" fmla="*/ 488687 h 488687"/>
              <a:gd name="connsiteX4" fmla="*/ 0 w 487029"/>
              <a:gd name="connsiteY4" fmla="*/ 360100 h 488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7029" h="488687">
                <a:moveTo>
                  <a:pt x="0" y="360100"/>
                </a:moveTo>
                <a:lnTo>
                  <a:pt x="358239" y="0"/>
                </a:lnTo>
                <a:lnTo>
                  <a:pt x="487029" y="0"/>
                </a:lnTo>
                <a:lnTo>
                  <a:pt x="2584" y="488687"/>
                </a:lnTo>
                <a:cubicBezTo>
                  <a:pt x="1723" y="445825"/>
                  <a:pt x="861" y="402962"/>
                  <a:pt x="0" y="360100"/>
                </a:cubicBezTo>
                <a:close/>
              </a:path>
            </a:pathLst>
          </a:custGeom>
          <a:solidFill>
            <a:srgbClr val="DEF1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9CBB005-FEB9-3216-6E0A-55E2DA33A387}"/>
              </a:ext>
            </a:extLst>
          </p:cNvPr>
          <p:cNvSpPr txBox="1"/>
          <p:nvPr/>
        </p:nvSpPr>
        <p:spPr>
          <a:xfrm>
            <a:off x="1289586" y="200033"/>
            <a:ext cx="52266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41B0E6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연습 문제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EC9E623-9627-5D14-EDFF-C04B8132C0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706" y="6522064"/>
            <a:ext cx="1299531" cy="21467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6BD2FF2-F508-FE1D-557F-721CE5A13E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4537" y="2352675"/>
            <a:ext cx="8162925" cy="215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40614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138B7B-BEC0-540B-03BB-2280E1B5C9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각 삼각형 16">
            <a:extLst>
              <a:ext uri="{FF2B5EF4-FFF2-40B4-BE49-F238E27FC236}">
                <a16:creationId xmlns:a16="http://schemas.microsoft.com/office/drawing/2014/main" id="{883EB3D8-10F2-8305-28F6-5BE31FC5B810}"/>
              </a:ext>
            </a:extLst>
          </p:cNvPr>
          <p:cNvSpPr/>
          <p:nvPr/>
        </p:nvSpPr>
        <p:spPr>
          <a:xfrm flipH="1">
            <a:off x="10626570" y="5335480"/>
            <a:ext cx="1565429" cy="1522520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평행 사변형 11">
            <a:extLst>
              <a:ext uri="{FF2B5EF4-FFF2-40B4-BE49-F238E27FC236}">
                <a16:creationId xmlns:a16="http://schemas.microsoft.com/office/drawing/2014/main" id="{99B51361-8661-580E-7362-15D6E11933AB}"/>
              </a:ext>
            </a:extLst>
          </p:cNvPr>
          <p:cNvSpPr/>
          <p:nvPr/>
        </p:nvSpPr>
        <p:spPr>
          <a:xfrm>
            <a:off x="346229" y="0"/>
            <a:ext cx="11274641" cy="754603"/>
          </a:xfrm>
          <a:prstGeom prst="parallelogram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각 삼각형 12">
            <a:extLst>
              <a:ext uri="{FF2B5EF4-FFF2-40B4-BE49-F238E27FC236}">
                <a16:creationId xmlns:a16="http://schemas.microsoft.com/office/drawing/2014/main" id="{9FE210C6-03A5-BDDB-301F-E3DED591439A}"/>
              </a:ext>
            </a:extLst>
          </p:cNvPr>
          <p:cNvSpPr/>
          <p:nvPr/>
        </p:nvSpPr>
        <p:spPr>
          <a:xfrm flipV="1">
            <a:off x="11425560" y="-1"/>
            <a:ext cx="766439" cy="754603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C376A0A3-BD87-6555-837E-2009A874B437}"/>
              </a:ext>
            </a:extLst>
          </p:cNvPr>
          <p:cNvSpPr/>
          <p:nvPr/>
        </p:nvSpPr>
        <p:spPr>
          <a:xfrm>
            <a:off x="11260115" y="586896"/>
            <a:ext cx="425805" cy="425805"/>
          </a:xfrm>
          <a:prstGeom prst="diamond">
            <a:avLst/>
          </a:prstGeom>
          <a:solidFill>
            <a:srgbClr val="96D6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B13D273-933B-68DF-2801-06DBDED42B4C}"/>
              </a:ext>
            </a:extLst>
          </p:cNvPr>
          <p:cNvSpPr/>
          <p:nvPr/>
        </p:nvSpPr>
        <p:spPr>
          <a:xfrm>
            <a:off x="0" y="0"/>
            <a:ext cx="1420427" cy="1030457"/>
          </a:xfrm>
          <a:custGeom>
            <a:avLst/>
            <a:gdLst>
              <a:gd name="connsiteX0" fmla="*/ 0 w 1420427"/>
              <a:gd name="connsiteY0" fmla="*/ 0 h 1029810"/>
              <a:gd name="connsiteX1" fmla="*/ 1420427 w 1420427"/>
              <a:gd name="connsiteY1" fmla="*/ 0 h 1029810"/>
              <a:gd name="connsiteX2" fmla="*/ 1420427 w 1420427"/>
              <a:gd name="connsiteY2" fmla="*/ 1029810 h 1029810"/>
              <a:gd name="connsiteX3" fmla="*/ 0 w 1420427"/>
              <a:gd name="connsiteY3" fmla="*/ 1029810 h 1029810"/>
              <a:gd name="connsiteX4" fmla="*/ 0 w 1420427"/>
              <a:gd name="connsiteY4" fmla="*/ 0 h 1029810"/>
              <a:gd name="connsiteX0" fmla="*/ 0 w 1420427"/>
              <a:gd name="connsiteY0" fmla="*/ 0 h 1029810"/>
              <a:gd name="connsiteX1" fmla="*/ 1420427 w 1420427"/>
              <a:gd name="connsiteY1" fmla="*/ 0 h 1029810"/>
              <a:gd name="connsiteX2" fmla="*/ 452761 w 1420427"/>
              <a:gd name="connsiteY2" fmla="*/ 1020932 h 1029810"/>
              <a:gd name="connsiteX3" fmla="*/ 0 w 1420427"/>
              <a:gd name="connsiteY3" fmla="*/ 1029810 h 1029810"/>
              <a:gd name="connsiteX4" fmla="*/ 0 w 1420427"/>
              <a:gd name="connsiteY4" fmla="*/ 0 h 1029810"/>
              <a:gd name="connsiteX0" fmla="*/ 0 w 1420427"/>
              <a:gd name="connsiteY0" fmla="*/ 0 h 1030457"/>
              <a:gd name="connsiteX1" fmla="*/ 1420427 w 1420427"/>
              <a:gd name="connsiteY1" fmla="*/ 0 h 1030457"/>
              <a:gd name="connsiteX2" fmla="*/ 445618 w 1420427"/>
              <a:gd name="connsiteY2" fmla="*/ 1030457 h 1030457"/>
              <a:gd name="connsiteX3" fmla="*/ 0 w 1420427"/>
              <a:gd name="connsiteY3" fmla="*/ 1029810 h 1030457"/>
              <a:gd name="connsiteX4" fmla="*/ 0 w 1420427"/>
              <a:gd name="connsiteY4" fmla="*/ 0 h 1030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0427" h="1030457">
                <a:moveTo>
                  <a:pt x="0" y="0"/>
                </a:moveTo>
                <a:lnTo>
                  <a:pt x="1420427" y="0"/>
                </a:lnTo>
                <a:lnTo>
                  <a:pt x="445618" y="1030457"/>
                </a:lnTo>
                <a:lnTo>
                  <a:pt x="0" y="1029810"/>
                </a:lnTo>
                <a:lnTo>
                  <a:pt x="0" y="0"/>
                </a:lnTo>
                <a:close/>
              </a:path>
            </a:pathLst>
          </a:custGeom>
          <a:solidFill>
            <a:srgbClr val="96D6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각 삼각형 14">
            <a:extLst>
              <a:ext uri="{FF2B5EF4-FFF2-40B4-BE49-F238E27FC236}">
                <a16:creationId xmlns:a16="http://schemas.microsoft.com/office/drawing/2014/main" id="{65811A4E-BB7C-2B38-33C2-CB12EB022D0B}"/>
              </a:ext>
            </a:extLst>
          </p:cNvPr>
          <p:cNvSpPr/>
          <p:nvPr/>
        </p:nvSpPr>
        <p:spPr>
          <a:xfrm flipV="1">
            <a:off x="0" y="-1"/>
            <a:ext cx="281179" cy="275209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각 삼각형 15">
            <a:extLst>
              <a:ext uri="{FF2B5EF4-FFF2-40B4-BE49-F238E27FC236}">
                <a16:creationId xmlns:a16="http://schemas.microsoft.com/office/drawing/2014/main" id="{D2D32AA6-0371-7E42-9796-A117AB25EBBD}"/>
              </a:ext>
            </a:extLst>
          </p:cNvPr>
          <p:cNvSpPr/>
          <p:nvPr/>
        </p:nvSpPr>
        <p:spPr>
          <a:xfrm flipH="1">
            <a:off x="11721914" y="6400800"/>
            <a:ext cx="470085" cy="45720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평행 사변형 17">
            <a:extLst>
              <a:ext uri="{FF2B5EF4-FFF2-40B4-BE49-F238E27FC236}">
                <a16:creationId xmlns:a16="http://schemas.microsoft.com/office/drawing/2014/main" id="{19D53BB1-B3A3-064F-A804-312C17CE004D}"/>
              </a:ext>
            </a:extLst>
          </p:cNvPr>
          <p:cNvSpPr/>
          <p:nvPr/>
        </p:nvSpPr>
        <p:spPr>
          <a:xfrm>
            <a:off x="10347974" y="5708342"/>
            <a:ext cx="1299530" cy="1149658"/>
          </a:xfrm>
          <a:prstGeom prst="parallelogram">
            <a:avLst>
              <a:gd name="adj" fmla="val 99132"/>
            </a:avLst>
          </a:prstGeom>
          <a:solidFill>
            <a:srgbClr val="96D6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평행 사변형 18">
            <a:extLst>
              <a:ext uri="{FF2B5EF4-FFF2-40B4-BE49-F238E27FC236}">
                <a16:creationId xmlns:a16="http://schemas.microsoft.com/office/drawing/2014/main" id="{154AE9AF-EF2F-3CAF-7509-92E66613548C}"/>
              </a:ext>
            </a:extLst>
          </p:cNvPr>
          <p:cNvSpPr/>
          <p:nvPr/>
        </p:nvSpPr>
        <p:spPr>
          <a:xfrm>
            <a:off x="1065320" y="0"/>
            <a:ext cx="586410" cy="443883"/>
          </a:xfrm>
          <a:prstGeom prst="parallelogram">
            <a:avLst>
              <a:gd name="adj" fmla="val 9913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평행 사변형 19">
            <a:extLst>
              <a:ext uri="{FF2B5EF4-FFF2-40B4-BE49-F238E27FC236}">
                <a16:creationId xmlns:a16="http://schemas.microsoft.com/office/drawing/2014/main" id="{BC8DA059-7354-6B22-372E-B2E9C3869054}"/>
              </a:ext>
            </a:extLst>
          </p:cNvPr>
          <p:cNvSpPr/>
          <p:nvPr/>
        </p:nvSpPr>
        <p:spPr>
          <a:xfrm>
            <a:off x="1" y="644788"/>
            <a:ext cx="489410" cy="488687"/>
          </a:xfrm>
          <a:custGeom>
            <a:avLst/>
            <a:gdLst>
              <a:gd name="connsiteX0" fmla="*/ 0 w 613235"/>
              <a:gd name="connsiteY0" fmla="*/ 488687 h 488687"/>
              <a:gd name="connsiteX1" fmla="*/ 484445 w 613235"/>
              <a:gd name="connsiteY1" fmla="*/ 0 h 488687"/>
              <a:gd name="connsiteX2" fmla="*/ 613235 w 613235"/>
              <a:gd name="connsiteY2" fmla="*/ 0 h 488687"/>
              <a:gd name="connsiteX3" fmla="*/ 128790 w 613235"/>
              <a:gd name="connsiteY3" fmla="*/ 488687 h 488687"/>
              <a:gd name="connsiteX4" fmla="*/ 0 w 613235"/>
              <a:gd name="connsiteY4" fmla="*/ 488687 h 488687"/>
              <a:gd name="connsiteX0" fmla="*/ 0 w 487029"/>
              <a:gd name="connsiteY0" fmla="*/ 360100 h 488687"/>
              <a:gd name="connsiteX1" fmla="*/ 358239 w 487029"/>
              <a:gd name="connsiteY1" fmla="*/ 0 h 488687"/>
              <a:gd name="connsiteX2" fmla="*/ 487029 w 487029"/>
              <a:gd name="connsiteY2" fmla="*/ 0 h 488687"/>
              <a:gd name="connsiteX3" fmla="*/ 2584 w 487029"/>
              <a:gd name="connsiteY3" fmla="*/ 488687 h 488687"/>
              <a:gd name="connsiteX4" fmla="*/ 0 w 487029"/>
              <a:gd name="connsiteY4" fmla="*/ 360100 h 488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7029" h="488687">
                <a:moveTo>
                  <a:pt x="0" y="360100"/>
                </a:moveTo>
                <a:lnTo>
                  <a:pt x="358239" y="0"/>
                </a:lnTo>
                <a:lnTo>
                  <a:pt x="487029" y="0"/>
                </a:lnTo>
                <a:lnTo>
                  <a:pt x="2584" y="488687"/>
                </a:lnTo>
                <a:cubicBezTo>
                  <a:pt x="1723" y="445825"/>
                  <a:pt x="861" y="402962"/>
                  <a:pt x="0" y="360100"/>
                </a:cubicBezTo>
                <a:close/>
              </a:path>
            </a:pathLst>
          </a:custGeom>
          <a:solidFill>
            <a:srgbClr val="DEF1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D28C377-3C41-F1FB-BE7E-F1C53D19DBCA}"/>
              </a:ext>
            </a:extLst>
          </p:cNvPr>
          <p:cNvSpPr txBox="1"/>
          <p:nvPr/>
        </p:nvSpPr>
        <p:spPr>
          <a:xfrm>
            <a:off x="1289586" y="200033"/>
            <a:ext cx="52266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41B0E6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연습 문제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D99A4BA-1980-3408-255A-6C32977EA3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706" y="6522064"/>
            <a:ext cx="1299531" cy="21467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ACBE8D2-823E-4CEF-209E-A1719A3CB5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0250" y="1549616"/>
            <a:ext cx="8191500" cy="149542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714C01F-5C62-7B59-DBF3-CEAD1F3B31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2833" y="3276205"/>
            <a:ext cx="3153740" cy="324585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2EF55B1-02A3-950B-308C-CF9177AEEA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8439" y="3658340"/>
            <a:ext cx="58293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12590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32844D-1183-95A8-F52C-6BEC05B2D4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각 삼각형 16">
            <a:extLst>
              <a:ext uri="{FF2B5EF4-FFF2-40B4-BE49-F238E27FC236}">
                <a16:creationId xmlns:a16="http://schemas.microsoft.com/office/drawing/2014/main" id="{9FD6C2B8-6E1C-81BC-C10C-7D6E54DC6AAD}"/>
              </a:ext>
            </a:extLst>
          </p:cNvPr>
          <p:cNvSpPr/>
          <p:nvPr/>
        </p:nvSpPr>
        <p:spPr>
          <a:xfrm flipH="1">
            <a:off x="10626570" y="5335480"/>
            <a:ext cx="1565429" cy="1522520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평행 사변형 11">
            <a:extLst>
              <a:ext uri="{FF2B5EF4-FFF2-40B4-BE49-F238E27FC236}">
                <a16:creationId xmlns:a16="http://schemas.microsoft.com/office/drawing/2014/main" id="{4D94091A-1267-67B2-5865-73FE662C75D2}"/>
              </a:ext>
            </a:extLst>
          </p:cNvPr>
          <p:cNvSpPr/>
          <p:nvPr/>
        </p:nvSpPr>
        <p:spPr>
          <a:xfrm>
            <a:off x="346229" y="0"/>
            <a:ext cx="11274641" cy="754603"/>
          </a:xfrm>
          <a:prstGeom prst="parallelogram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각 삼각형 12">
            <a:extLst>
              <a:ext uri="{FF2B5EF4-FFF2-40B4-BE49-F238E27FC236}">
                <a16:creationId xmlns:a16="http://schemas.microsoft.com/office/drawing/2014/main" id="{9C01B2D3-EB5E-2D92-9E71-3EE5A9F8E254}"/>
              </a:ext>
            </a:extLst>
          </p:cNvPr>
          <p:cNvSpPr/>
          <p:nvPr/>
        </p:nvSpPr>
        <p:spPr>
          <a:xfrm flipV="1">
            <a:off x="11425560" y="-1"/>
            <a:ext cx="766439" cy="754603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DB458D25-C43A-AC18-1D72-E0348E57E5C7}"/>
              </a:ext>
            </a:extLst>
          </p:cNvPr>
          <p:cNvSpPr/>
          <p:nvPr/>
        </p:nvSpPr>
        <p:spPr>
          <a:xfrm>
            <a:off x="11260115" y="586896"/>
            <a:ext cx="425805" cy="425805"/>
          </a:xfrm>
          <a:prstGeom prst="diamond">
            <a:avLst/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0628778-A9FF-DEC2-DB1D-9309020660CD}"/>
              </a:ext>
            </a:extLst>
          </p:cNvPr>
          <p:cNvSpPr/>
          <p:nvPr/>
        </p:nvSpPr>
        <p:spPr>
          <a:xfrm>
            <a:off x="0" y="0"/>
            <a:ext cx="1420427" cy="1030457"/>
          </a:xfrm>
          <a:custGeom>
            <a:avLst/>
            <a:gdLst>
              <a:gd name="connsiteX0" fmla="*/ 0 w 1420427"/>
              <a:gd name="connsiteY0" fmla="*/ 0 h 1029810"/>
              <a:gd name="connsiteX1" fmla="*/ 1420427 w 1420427"/>
              <a:gd name="connsiteY1" fmla="*/ 0 h 1029810"/>
              <a:gd name="connsiteX2" fmla="*/ 1420427 w 1420427"/>
              <a:gd name="connsiteY2" fmla="*/ 1029810 h 1029810"/>
              <a:gd name="connsiteX3" fmla="*/ 0 w 1420427"/>
              <a:gd name="connsiteY3" fmla="*/ 1029810 h 1029810"/>
              <a:gd name="connsiteX4" fmla="*/ 0 w 1420427"/>
              <a:gd name="connsiteY4" fmla="*/ 0 h 1029810"/>
              <a:gd name="connsiteX0" fmla="*/ 0 w 1420427"/>
              <a:gd name="connsiteY0" fmla="*/ 0 h 1029810"/>
              <a:gd name="connsiteX1" fmla="*/ 1420427 w 1420427"/>
              <a:gd name="connsiteY1" fmla="*/ 0 h 1029810"/>
              <a:gd name="connsiteX2" fmla="*/ 452761 w 1420427"/>
              <a:gd name="connsiteY2" fmla="*/ 1020932 h 1029810"/>
              <a:gd name="connsiteX3" fmla="*/ 0 w 1420427"/>
              <a:gd name="connsiteY3" fmla="*/ 1029810 h 1029810"/>
              <a:gd name="connsiteX4" fmla="*/ 0 w 1420427"/>
              <a:gd name="connsiteY4" fmla="*/ 0 h 1029810"/>
              <a:gd name="connsiteX0" fmla="*/ 0 w 1420427"/>
              <a:gd name="connsiteY0" fmla="*/ 0 h 1030457"/>
              <a:gd name="connsiteX1" fmla="*/ 1420427 w 1420427"/>
              <a:gd name="connsiteY1" fmla="*/ 0 h 1030457"/>
              <a:gd name="connsiteX2" fmla="*/ 445618 w 1420427"/>
              <a:gd name="connsiteY2" fmla="*/ 1030457 h 1030457"/>
              <a:gd name="connsiteX3" fmla="*/ 0 w 1420427"/>
              <a:gd name="connsiteY3" fmla="*/ 1029810 h 1030457"/>
              <a:gd name="connsiteX4" fmla="*/ 0 w 1420427"/>
              <a:gd name="connsiteY4" fmla="*/ 0 h 1030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0427" h="1030457">
                <a:moveTo>
                  <a:pt x="0" y="0"/>
                </a:moveTo>
                <a:lnTo>
                  <a:pt x="1420427" y="0"/>
                </a:lnTo>
                <a:lnTo>
                  <a:pt x="445618" y="1030457"/>
                </a:lnTo>
                <a:lnTo>
                  <a:pt x="0" y="1029810"/>
                </a:lnTo>
                <a:lnTo>
                  <a:pt x="0" y="0"/>
                </a:lnTo>
                <a:close/>
              </a:path>
            </a:pathLst>
          </a:cu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각 삼각형 14">
            <a:extLst>
              <a:ext uri="{FF2B5EF4-FFF2-40B4-BE49-F238E27FC236}">
                <a16:creationId xmlns:a16="http://schemas.microsoft.com/office/drawing/2014/main" id="{93382509-3030-EA02-3CBA-24AC0EE4A40E}"/>
              </a:ext>
            </a:extLst>
          </p:cNvPr>
          <p:cNvSpPr/>
          <p:nvPr/>
        </p:nvSpPr>
        <p:spPr>
          <a:xfrm flipV="1">
            <a:off x="0" y="-1"/>
            <a:ext cx="281179" cy="275209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각 삼각형 15">
            <a:extLst>
              <a:ext uri="{FF2B5EF4-FFF2-40B4-BE49-F238E27FC236}">
                <a16:creationId xmlns:a16="http://schemas.microsoft.com/office/drawing/2014/main" id="{CB8C9B32-442C-303F-489B-5144E8E5FE26}"/>
              </a:ext>
            </a:extLst>
          </p:cNvPr>
          <p:cNvSpPr/>
          <p:nvPr/>
        </p:nvSpPr>
        <p:spPr>
          <a:xfrm flipH="1">
            <a:off x="11721914" y="6400800"/>
            <a:ext cx="470085" cy="45720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평행 사변형 17">
            <a:extLst>
              <a:ext uri="{FF2B5EF4-FFF2-40B4-BE49-F238E27FC236}">
                <a16:creationId xmlns:a16="http://schemas.microsoft.com/office/drawing/2014/main" id="{8009519B-9AD1-20B6-788A-B246AE18C291}"/>
              </a:ext>
            </a:extLst>
          </p:cNvPr>
          <p:cNvSpPr/>
          <p:nvPr/>
        </p:nvSpPr>
        <p:spPr>
          <a:xfrm>
            <a:off x="10347974" y="5708342"/>
            <a:ext cx="1299530" cy="1149658"/>
          </a:xfrm>
          <a:prstGeom prst="parallelogram">
            <a:avLst>
              <a:gd name="adj" fmla="val 99132"/>
            </a:avLst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평행 사변형 18">
            <a:extLst>
              <a:ext uri="{FF2B5EF4-FFF2-40B4-BE49-F238E27FC236}">
                <a16:creationId xmlns:a16="http://schemas.microsoft.com/office/drawing/2014/main" id="{BA4A2E93-910D-B5A1-4DB6-804F9ADCF1F1}"/>
              </a:ext>
            </a:extLst>
          </p:cNvPr>
          <p:cNvSpPr/>
          <p:nvPr/>
        </p:nvSpPr>
        <p:spPr>
          <a:xfrm>
            <a:off x="1065320" y="0"/>
            <a:ext cx="586410" cy="443883"/>
          </a:xfrm>
          <a:prstGeom prst="parallelogram">
            <a:avLst>
              <a:gd name="adj" fmla="val 9913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평행 사변형 19">
            <a:extLst>
              <a:ext uri="{FF2B5EF4-FFF2-40B4-BE49-F238E27FC236}">
                <a16:creationId xmlns:a16="http://schemas.microsoft.com/office/drawing/2014/main" id="{EFD8FA20-CEC4-77C9-B7AF-78829FF2EECF}"/>
              </a:ext>
            </a:extLst>
          </p:cNvPr>
          <p:cNvSpPr/>
          <p:nvPr/>
        </p:nvSpPr>
        <p:spPr>
          <a:xfrm>
            <a:off x="1" y="644788"/>
            <a:ext cx="489410" cy="488687"/>
          </a:xfrm>
          <a:custGeom>
            <a:avLst/>
            <a:gdLst>
              <a:gd name="connsiteX0" fmla="*/ 0 w 613235"/>
              <a:gd name="connsiteY0" fmla="*/ 488687 h 488687"/>
              <a:gd name="connsiteX1" fmla="*/ 484445 w 613235"/>
              <a:gd name="connsiteY1" fmla="*/ 0 h 488687"/>
              <a:gd name="connsiteX2" fmla="*/ 613235 w 613235"/>
              <a:gd name="connsiteY2" fmla="*/ 0 h 488687"/>
              <a:gd name="connsiteX3" fmla="*/ 128790 w 613235"/>
              <a:gd name="connsiteY3" fmla="*/ 488687 h 488687"/>
              <a:gd name="connsiteX4" fmla="*/ 0 w 613235"/>
              <a:gd name="connsiteY4" fmla="*/ 488687 h 488687"/>
              <a:gd name="connsiteX0" fmla="*/ 0 w 487029"/>
              <a:gd name="connsiteY0" fmla="*/ 360100 h 488687"/>
              <a:gd name="connsiteX1" fmla="*/ 358239 w 487029"/>
              <a:gd name="connsiteY1" fmla="*/ 0 h 488687"/>
              <a:gd name="connsiteX2" fmla="*/ 487029 w 487029"/>
              <a:gd name="connsiteY2" fmla="*/ 0 h 488687"/>
              <a:gd name="connsiteX3" fmla="*/ 2584 w 487029"/>
              <a:gd name="connsiteY3" fmla="*/ 488687 h 488687"/>
              <a:gd name="connsiteX4" fmla="*/ 0 w 487029"/>
              <a:gd name="connsiteY4" fmla="*/ 360100 h 488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7029" h="488687">
                <a:moveTo>
                  <a:pt x="0" y="360100"/>
                </a:moveTo>
                <a:lnTo>
                  <a:pt x="358239" y="0"/>
                </a:lnTo>
                <a:lnTo>
                  <a:pt x="487029" y="0"/>
                </a:lnTo>
                <a:lnTo>
                  <a:pt x="2584" y="488687"/>
                </a:lnTo>
                <a:cubicBezTo>
                  <a:pt x="1723" y="445825"/>
                  <a:pt x="861" y="402962"/>
                  <a:pt x="0" y="360100"/>
                </a:cubicBezTo>
                <a:close/>
              </a:path>
            </a:pathLst>
          </a:custGeom>
          <a:solidFill>
            <a:srgbClr val="B7EA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F4B9D2D9-1A5A-8158-69C6-B1CDC0E52D19}"/>
              </a:ext>
            </a:extLst>
          </p:cNvPr>
          <p:cNvSpPr/>
          <p:nvPr/>
        </p:nvSpPr>
        <p:spPr>
          <a:xfrm>
            <a:off x="639634" y="1249400"/>
            <a:ext cx="303724" cy="303724"/>
          </a:xfrm>
          <a:prstGeom prst="diamond">
            <a:avLst/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457663-08D6-91D3-C2FE-108D79726F89}"/>
              </a:ext>
            </a:extLst>
          </p:cNvPr>
          <p:cNvSpPr txBox="1"/>
          <p:nvPr/>
        </p:nvSpPr>
        <p:spPr>
          <a:xfrm>
            <a:off x="943358" y="1170429"/>
            <a:ext cx="5152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과제</a:t>
            </a:r>
            <a:r>
              <a:rPr lang="en-US" altLang="ko-KR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(Assignment) </a:t>
            </a:r>
            <a:r>
              <a:rPr lang="ko-KR" altLang="en-US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안내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91CE29-8E6A-DFA6-44E0-324F58ABC9CF}"/>
              </a:ext>
            </a:extLst>
          </p:cNvPr>
          <p:cNvSpPr txBox="1"/>
          <p:nvPr/>
        </p:nvSpPr>
        <p:spPr>
          <a:xfrm>
            <a:off x="943358" y="1820290"/>
            <a:ext cx="10305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분반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A: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금요일 수업 이후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토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~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일 사이에 공지사항을 통해 업로드 예정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4AB3ED-FA45-34D7-00B7-D6B091DA7B37}"/>
              </a:ext>
            </a:extLst>
          </p:cNvPr>
          <p:cNvSpPr txBox="1"/>
          <p:nvPr/>
        </p:nvSpPr>
        <p:spPr>
          <a:xfrm>
            <a:off x="954833" y="2234054"/>
            <a:ext cx="10305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분반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B: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토요일 수업 이후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일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~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월 사이에 공지사항을 통해 업로드 예정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FABE8C-AFB4-E3BC-C2D8-CFFECC288A6B}"/>
              </a:ext>
            </a:extLst>
          </p:cNvPr>
          <p:cNvSpPr txBox="1"/>
          <p:nvPr/>
        </p:nvSpPr>
        <p:spPr>
          <a:xfrm>
            <a:off x="954833" y="3669073"/>
            <a:ext cx="1030528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과제 제출은 다음 수업 전날까지 제출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: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hlinkClick r:id="rId2"/>
              </a:rPr>
              <a:t>eins2017@naver.com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</a:p>
          <a:p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(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예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)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분반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A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는 금요일에 수업을 시작하므로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금요일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0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시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00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분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00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초까지 제출하면 제출한 것으로 인정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제출 시 가급적 메일 제목에 </a:t>
            </a:r>
            <a:r>
              <a:rPr lang="ko-KR" altLang="en-US" dirty="0">
                <a:solidFill>
                  <a:srgbClr val="F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반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dirty="0">
                <a:solidFill>
                  <a:srgbClr val="F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이름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dirty="0">
                <a:solidFill>
                  <a:srgbClr val="F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과제번호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를 적을 것을 당부 드립니다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</a:p>
          <a:p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(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예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)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기초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A,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장원영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2.1.1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D1F30E-69F5-54D3-787D-EA8316A9B505}"/>
              </a:ext>
            </a:extLst>
          </p:cNvPr>
          <p:cNvSpPr txBox="1"/>
          <p:nvPr/>
        </p:nvSpPr>
        <p:spPr>
          <a:xfrm>
            <a:off x="943358" y="5708342"/>
            <a:ext cx="10305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F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당연히 과제 내용은 </a:t>
            </a:r>
            <a:r>
              <a:rPr lang="en-US" altLang="ko-KR" dirty="0">
                <a:solidFill>
                  <a:srgbClr val="F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A, B</a:t>
            </a:r>
            <a:r>
              <a:rPr lang="ko-KR" altLang="en-US" dirty="0">
                <a:solidFill>
                  <a:srgbClr val="F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반 서로 다름</a:t>
            </a:r>
            <a:endParaRPr lang="en-US" altLang="ko-KR" dirty="0">
              <a:solidFill>
                <a:srgbClr val="FF0000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2EE04D8-EF18-6BA3-1C8F-54733545CB6A}"/>
              </a:ext>
            </a:extLst>
          </p:cNvPr>
          <p:cNvSpPr txBox="1"/>
          <p:nvPr/>
        </p:nvSpPr>
        <p:spPr>
          <a:xfrm>
            <a:off x="2593026" y="2764644"/>
            <a:ext cx="702889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https://github.com/JSeong2024/2025-MYPAUL-PYTHONEDU/tree/main/PYTHON-2025-09/Basic</a:t>
            </a:r>
          </a:p>
        </p:txBody>
      </p:sp>
    </p:spTree>
    <p:extLst>
      <p:ext uri="{BB962C8B-B14F-4D97-AF65-F5344CB8AC3E}">
        <p14:creationId xmlns:p14="http://schemas.microsoft.com/office/powerpoint/2010/main" val="358638248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345131-4BB2-9828-AE5D-206EC87EFE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각 삼각형 16">
            <a:extLst>
              <a:ext uri="{FF2B5EF4-FFF2-40B4-BE49-F238E27FC236}">
                <a16:creationId xmlns:a16="http://schemas.microsoft.com/office/drawing/2014/main" id="{9BA6FF71-2383-CD39-D53E-4FF0FEE46E95}"/>
              </a:ext>
            </a:extLst>
          </p:cNvPr>
          <p:cNvSpPr/>
          <p:nvPr/>
        </p:nvSpPr>
        <p:spPr>
          <a:xfrm flipH="1">
            <a:off x="10626570" y="5335480"/>
            <a:ext cx="1565429" cy="1522520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평행 사변형 11">
            <a:extLst>
              <a:ext uri="{FF2B5EF4-FFF2-40B4-BE49-F238E27FC236}">
                <a16:creationId xmlns:a16="http://schemas.microsoft.com/office/drawing/2014/main" id="{45417D02-30A1-DA42-7B12-D1844117BA9A}"/>
              </a:ext>
            </a:extLst>
          </p:cNvPr>
          <p:cNvSpPr/>
          <p:nvPr/>
        </p:nvSpPr>
        <p:spPr>
          <a:xfrm>
            <a:off x="346229" y="0"/>
            <a:ext cx="11274641" cy="754603"/>
          </a:xfrm>
          <a:prstGeom prst="parallelogram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각 삼각형 12">
            <a:extLst>
              <a:ext uri="{FF2B5EF4-FFF2-40B4-BE49-F238E27FC236}">
                <a16:creationId xmlns:a16="http://schemas.microsoft.com/office/drawing/2014/main" id="{C251328C-36A6-DC96-D0C5-B2F95990FC02}"/>
              </a:ext>
            </a:extLst>
          </p:cNvPr>
          <p:cNvSpPr/>
          <p:nvPr/>
        </p:nvSpPr>
        <p:spPr>
          <a:xfrm flipV="1">
            <a:off x="11425560" y="-1"/>
            <a:ext cx="766439" cy="754603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0EF3E725-B2F5-3C61-6866-FD01CEED5CDE}"/>
              </a:ext>
            </a:extLst>
          </p:cNvPr>
          <p:cNvSpPr/>
          <p:nvPr/>
        </p:nvSpPr>
        <p:spPr>
          <a:xfrm>
            <a:off x="11260115" y="586896"/>
            <a:ext cx="425805" cy="425805"/>
          </a:xfrm>
          <a:prstGeom prst="diamond">
            <a:avLst/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C2F938B-E4AE-3BA5-C707-68632DF3E1D3}"/>
              </a:ext>
            </a:extLst>
          </p:cNvPr>
          <p:cNvSpPr/>
          <p:nvPr/>
        </p:nvSpPr>
        <p:spPr>
          <a:xfrm>
            <a:off x="0" y="0"/>
            <a:ext cx="1420427" cy="1030457"/>
          </a:xfrm>
          <a:custGeom>
            <a:avLst/>
            <a:gdLst>
              <a:gd name="connsiteX0" fmla="*/ 0 w 1420427"/>
              <a:gd name="connsiteY0" fmla="*/ 0 h 1029810"/>
              <a:gd name="connsiteX1" fmla="*/ 1420427 w 1420427"/>
              <a:gd name="connsiteY1" fmla="*/ 0 h 1029810"/>
              <a:gd name="connsiteX2" fmla="*/ 1420427 w 1420427"/>
              <a:gd name="connsiteY2" fmla="*/ 1029810 h 1029810"/>
              <a:gd name="connsiteX3" fmla="*/ 0 w 1420427"/>
              <a:gd name="connsiteY3" fmla="*/ 1029810 h 1029810"/>
              <a:gd name="connsiteX4" fmla="*/ 0 w 1420427"/>
              <a:gd name="connsiteY4" fmla="*/ 0 h 1029810"/>
              <a:gd name="connsiteX0" fmla="*/ 0 w 1420427"/>
              <a:gd name="connsiteY0" fmla="*/ 0 h 1029810"/>
              <a:gd name="connsiteX1" fmla="*/ 1420427 w 1420427"/>
              <a:gd name="connsiteY1" fmla="*/ 0 h 1029810"/>
              <a:gd name="connsiteX2" fmla="*/ 452761 w 1420427"/>
              <a:gd name="connsiteY2" fmla="*/ 1020932 h 1029810"/>
              <a:gd name="connsiteX3" fmla="*/ 0 w 1420427"/>
              <a:gd name="connsiteY3" fmla="*/ 1029810 h 1029810"/>
              <a:gd name="connsiteX4" fmla="*/ 0 w 1420427"/>
              <a:gd name="connsiteY4" fmla="*/ 0 h 1029810"/>
              <a:gd name="connsiteX0" fmla="*/ 0 w 1420427"/>
              <a:gd name="connsiteY0" fmla="*/ 0 h 1030457"/>
              <a:gd name="connsiteX1" fmla="*/ 1420427 w 1420427"/>
              <a:gd name="connsiteY1" fmla="*/ 0 h 1030457"/>
              <a:gd name="connsiteX2" fmla="*/ 445618 w 1420427"/>
              <a:gd name="connsiteY2" fmla="*/ 1030457 h 1030457"/>
              <a:gd name="connsiteX3" fmla="*/ 0 w 1420427"/>
              <a:gd name="connsiteY3" fmla="*/ 1029810 h 1030457"/>
              <a:gd name="connsiteX4" fmla="*/ 0 w 1420427"/>
              <a:gd name="connsiteY4" fmla="*/ 0 h 1030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0427" h="1030457">
                <a:moveTo>
                  <a:pt x="0" y="0"/>
                </a:moveTo>
                <a:lnTo>
                  <a:pt x="1420427" y="0"/>
                </a:lnTo>
                <a:lnTo>
                  <a:pt x="445618" y="1030457"/>
                </a:lnTo>
                <a:lnTo>
                  <a:pt x="0" y="1029810"/>
                </a:lnTo>
                <a:lnTo>
                  <a:pt x="0" y="0"/>
                </a:lnTo>
                <a:close/>
              </a:path>
            </a:pathLst>
          </a:cu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각 삼각형 14">
            <a:extLst>
              <a:ext uri="{FF2B5EF4-FFF2-40B4-BE49-F238E27FC236}">
                <a16:creationId xmlns:a16="http://schemas.microsoft.com/office/drawing/2014/main" id="{E686BCFF-012D-CABF-3419-15DBE912E9BE}"/>
              </a:ext>
            </a:extLst>
          </p:cNvPr>
          <p:cNvSpPr/>
          <p:nvPr/>
        </p:nvSpPr>
        <p:spPr>
          <a:xfrm flipV="1">
            <a:off x="0" y="-1"/>
            <a:ext cx="281179" cy="275209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각 삼각형 15">
            <a:extLst>
              <a:ext uri="{FF2B5EF4-FFF2-40B4-BE49-F238E27FC236}">
                <a16:creationId xmlns:a16="http://schemas.microsoft.com/office/drawing/2014/main" id="{E037B4E6-23AE-81D0-9189-0B401C2B727F}"/>
              </a:ext>
            </a:extLst>
          </p:cNvPr>
          <p:cNvSpPr/>
          <p:nvPr/>
        </p:nvSpPr>
        <p:spPr>
          <a:xfrm flipH="1">
            <a:off x="11721914" y="6400800"/>
            <a:ext cx="470085" cy="45720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평행 사변형 17">
            <a:extLst>
              <a:ext uri="{FF2B5EF4-FFF2-40B4-BE49-F238E27FC236}">
                <a16:creationId xmlns:a16="http://schemas.microsoft.com/office/drawing/2014/main" id="{1E6D9361-A7C5-6FD2-7A52-6C7A7961B523}"/>
              </a:ext>
            </a:extLst>
          </p:cNvPr>
          <p:cNvSpPr/>
          <p:nvPr/>
        </p:nvSpPr>
        <p:spPr>
          <a:xfrm>
            <a:off x="10347974" y="5708342"/>
            <a:ext cx="1299530" cy="1149658"/>
          </a:xfrm>
          <a:prstGeom prst="parallelogram">
            <a:avLst>
              <a:gd name="adj" fmla="val 99132"/>
            </a:avLst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평행 사변형 18">
            <a:extLst>
              <a:ext uri="{FF2B5EF4-FFF2-40B4-BE49-F238E27FC236}">
                <a16:creationId xmlns:a16="http://schemas.microsoft.com/office/drawing/2014/main" id="{9076512E-F96C-43BD-10A4-D61FD7EFFECE}"/>
              </a:ext>
            </a:extLst>
          </p:cNvPr>
          <p:cNvSpPr/>
          <p:nvPr/>
        </p:nvSpPr>
        <p:spPr>
          <a:xfrm>
            <a:off x="1065320" y="0"/>
            <a:ext cx="586410" cy="443883"/>
          </a:xfrm>
          <a:prstGeom prst="parallelogram">
            <a:avLst>
              <a:gd name="adj" fmla="val 9913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평행 사변형 19">
            <a:extLst>
              <a:ext uri="{FF2B5EF4-FFF2-40B4-BE49-F238E27FC236}">
                <a16:creationId xmlns:a16="http://schemas.microsoft.com/office/drawing/2014/main" id="{D2A313BB-BB39-8549-C0B7-22C879769E11}"/>
              </a:ext>
            </a:extLst>
          </p:cNvPr>
          <p:cNvSpPr/>
          <p:nvPr/>
        </p:nvSpPr>
        <p:spPr>
          <a:xfrm>
            <a:off x="1" y="644788"/>
            <a:ext cx="489410" cy="488687"/>
          </a:xfrm>
          <a:custGeom>
            <a:avLst/>
            <a:gdLst>
              <a:gd name="connsiteX0" fmla="*/ 0 w 613235"/>
              <a:gd name="connsiteY0" fmla="*/ 488687 h 488687"/>
              <a:gd name="connsiteX1" fmla="*/ 484445 w 613235"/>
              <a:gd name="connsiteY1" fmla="*/ 0 h 488687"/>
              <a:gd name="connsiteX2" fmla="*/ 613235 w 613235"/>
              <a:gd name="connsiteY2" fmla="*/ 0 h 488687"/>
              <a:gd name="connsiteX3" fmla="*/ 128790 w 613235"/>
              <a:gd name="connsiteY3" fmla="*/ 488687 h 488687"/>
              <a:gd name="connsiteX4" fmla="*/ 0 w 613235"/>
              <a:gd name="connsiteY4" fmla="*/ 488687 h 488687"/>
              <a:gd name="connsiteX0" fmla="*/ 0 w 487029"/>
              <a:gd name="connsiteY0" fmla="*/ 360100 h 488687"/>
              <a:gd name="connsiteX1" fmla="*/ 358239 w 487029"/>
              <a:gd name="connsiteY1" fmla="*/ 0 h 488687"/>
              <a:gd name="connsiteX2" fmla="*/ 487029 w 487029"/>
              <a:gd name="connsiteY2" fmla="*/ 0 h 488687"/>
              <a:gd name="connsiteX3" fmla="*/ 2584 w 487029"/>
              <a:gd name="connsiteY3" fmla="*/ 488687 h 488687"/>
              <a:gd name="connsiteX4" fmla="*/ 0 w 487029"/>
              <a:gd name="connsiteY4" fmla="*/ 360100 h 488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7029" h="488687">
                <a:moveTo>
                  <a:pt x="0" y="360100"/>
                </a:moveTo>
                <a:lnTo>
                  <a:pt x="358239" y="0"/>
                </a:lnTo>
                <a:lnTo>
                  <a:pt x="487029" y="0"/>
                </a:lnTo>
                <a:lnTo>
                  <a:pt x="2584" y="488687"/>
                </a:lnTo>
                <a:cubicBezTo>
                  <a:pt x="1723" y="445825"/>
                  <a:pt x="861" y="402962"/>
                  <a:pt x="0" y="360100"/>
                </a:cubicBezTo>
                <a:close/>
              </a:path>
            </a:pathLst>
          </a:custGeom>
          <a:solidFill>
            <a:srgbClr val="B7EA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F1224C3-B579-7E4F-D0E7-22737007C716}"/>
              </a:ext>
            </a:extLst>
          </p:cNvPr>
          <p:cNvSpPr txBox="1"/>
          <p:nvPr/>
        </p:nvSpPr>
        <p:spPr>
          <a:xfrm>
            <a:off x="2325949" y="2828835"/>
            <a:ext cx="7315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dirty="0">
                <a:solidFill>
                  <a:srgbClr val="81DAD6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Question?</a:t>
            </a:r>
            <a:endParaRPr lang="ko-KR" altLang="en-US" sz="7200" dirty="0">
              <a:solidFill>
                <a:srgbClr val="81DAD6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374678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97078C-C300-AB39-622C-68BD850C26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각 삼각형 16">
            <a:extLst>
              <a:ext uri="{FF2B5EF4-FFF2-40B4-BE49-F238E27FC236}">
                <a16:creationId xmlns:a16="http://schemas.microsoft.com/office/drawing/2014/main" id="{63DA33B3-D6CE-41FC-32CE-447C50E6B19F}"/>
              </a:ext>
            </a:extLst>
          </p:cNvPr>
          <p:cNvSpPr/>
          <p:nvPr/>
        </p:nvSpPr>
        <p:spPr>
          <a:xfrm flipH="1">
            <a:off x="10626570" y="5335480"/>
            <a:ext cx="1565429" cy="1522520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평행 사변형 11">
            <a:extLst>
              <a:ext uri="{FF2B5EF4-FFF2-40B4-BE49-F238E27FC236}">
                <a16:creationId xmlns:a16="http://schemas.microsoft.com/office/drawing/2014/main" id="{CD52C4AC-1312-8B99-1E29-E42DDA78CD4D}"/>
              </a:ext>
            </a:extLst>
          </p:cNvPr>
          <p:cNvSpPr/>
          <p:nvPr/>
        </p:nvSpPr>
        <p:spPr>
          <a:xfrm>
            <a:off x="346229" y="0"/>
            <a:ext cx="11274641" cy="754603"/>
          </a:xfrm>
          <a:prstGeom prst="parallelogram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각 삼각형 12">
            <a:extLst>
              <a:ext uri="{FF2B5EF4-FFF2-40B4-BE49-F238E27FC236}">
                <a16:creationId xmlns:a16="http://schemas.microsoft.com/office/drawing/2014/main" id="{214710CF-7978-6740-637E-8B4A90B67439}"/>
              </a:ext>
            </a:extLst>
          </p:cNvPr>
          <p:cNvSpPr/>
          <p:nvPr/>
        </p:nvSpPr>
        <p:spPr>
          <a:xfrm flipV="1">
            <a:off x="11425560" y="-1"/>
            <a:ext cx="766439" cy="754603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482FA150-6351-3F20-1459-47A857D63BBA}"/>
              </a:ext>
            </a:extLst>
          </p:cNvPr>
          <p:cNvSpPr/>
          <p:nvPr/>
        </p:nvSpPr>
        <p:spPr>
          <a:xfrm>
            <a:off x="11260115" y="586896"/>
            <a:ext cx="425805" cy="425805"/>
          </a:xfrm>
          <a:prstGeom prst="diamond">
            <a:avLst/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BE09E16-F1CA-CEBF-1CC1-6AED9C507308}"/>
              </a:ext>
            </a:extLst>
          </p:cNvPr>
          <p:cNvSpPr/>
          <p:nvPr/>
        </p:nvSpPr>
        <p:spPr>
          <a:xfrm>
            <a:off x="0" y="0"/>
            <a:ext cx="1420427" cy="1030457"/>
          </a:xfrm>
          <a:custGeom>
            <a:avLst/>
            <a:gdLst>
              <a:gd name="connsiteX0" fmla="*/ 0 w 1420427"/>
              <a:gd name="connsiteY0" fmla="*/ 0 h 1029810"/>
              <a:gd name="connsiteX1" fmla="*/ 1420427 w 1420427"/>
              <a:gd name="connsiteY1" fmla="*/ 0 h 1029810"/>
              <a:gd name="connsiteX2" fmla="*/ 1420427 w 1420427"/>
              <a:gd name="connsiteY2" fmla="*/ 1029810 h 1029810"/>
              <a:gd name="connsiteX3" fmla="*/ 0 w 1420427"/>
              <a:gd name="connsiteY3" fmla="*/ 1029810 h 1029810"/>
              <a:gd name="connsiteX4" fmla="*/ 0 w 1420427"/>
              <a:gd name="connsiteY4" fmla="*/ 0 h 1029810"/>
              <a:gd name="connsiteX0" fmla="*/ 0 w 1420427"/>
              <a:gd name="connsiteY0" fmla="*/ 0 h 1029810"/>
              <a:gd name="connsiteX1" fmla="*/ 1420427 w 1420427"/>
              <a:gd name="connsiteY1" fmla="*/ 0 h 1029810"/>
              <a:gd name="connsiteX2" fmla="*/ 452761 w 1420427"/>
              <a:gd name="connsiteY2" fmla="*/ 1020932 h 1029810"/>
              <a:gd name="connsiteX3" fmla="*/ 0 w 1420427"/>
              <a:gd name="connsiteY3" fmla="*/ 1029810 h 1029810"/>
              <a:gd name="connsiteX4" fmla="*/ 0 w 1420427"/>
              <a:gd name="connsiteY4" fmla="*/ 0 h 1029810"/>
              <a:gd name="connsiteX0" fmla="*/ 0 w 1420427"/>
              <a:gd name="connsiteY0" fmla="*/ 0 h 1030457"/>
              <a:gd name="connsiteX1" fmla="*/ 1420427 w 1420427"/>
              <a:gd name="connsiteY1" fmla="*/ 0 h 1030457"/>
              <a:gd name="connsiteX2" fmla="*/ 445618 w 1420427"/>
              <a:gd name="connsiteY2" fmla="*/ 1030457 h 1030457"/>
              <a:gd name="connsiteX3" fmla="*/ 0 w 1420427"/>
              <a:gd name="connsiteY3" fmla="*/ 1029810 h 1030457"/>
              <a:gd name="connsiteX4" fmla="*/ 0 w 1420427"/>
              <a:gd name="connsiteY4" fmla="*/ 0 h 1030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0427" h="1030457">
                <a:moveTo>
                  <a:pt x="0" y="0"/>
                </a:moveTo>
                <a:lnTo>
                  <a:pt x="1420427" y="0"/>
                </a:lnTo>
                <a:lnTo>
                  <a:pt x="445618" y="1030457"/>
                </a:lnTo>
                <a:lnTo>
                  <a:pt x="0" y="1029810"/>
                </a:lnTo>
                <a:lnTo>
                  <a:pt x="0" y="0"/>
                </a:lnTo>
                <a:close/>
              </a:path>
            </a:pathLst>
          </a:cu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각 삼각형 14">
            <a:extLst>
              <a:ext uri="{FF2B5EF4-FFF2-40B4-BE49-F238E27FC236}">
                <a16:creationId xmlns:a16="http://schemas.microsoft.com/office/drawing/2014/main" id="{1A7775E4-D733-4D80-2013-07BFEDCA701C}"/>
              </a:ext>
            </a:extLst>
          </p:cNvPr>
          <p:cNvSpPr/>
          <p:nvPr/>
        </p:nvSpPr>
        <p:spPr>
          <a:xfrm flipV="1">
            <a:off x="0" y="-1"/>
            <a:ext cx="281179" cy="275209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각 삼각형 15">
            <a:extLst>
              <a:ext uri="{FF2B5EF4-FFF2-40B4-BE49-F238E27FC236}">
                <a16:creationId xmlns:a16="http://schemas.microsoft.com/office/drawing/2014/main" id="{CD2DBBF0-DC06-3A66-0A47-341D9B7FE06A}"/>
              </a:ext>
            </a:extLst>
          </p:cNvPr>
          <p:cNvSpPr/>
          <p:nvPr/>
        </p:nvSpPr>
        <p:spPr>
          <a:xfrm flipH="1">
            <a:off x="11721914" y="6400800"/>
            <a:ext cx="470085" cy="45720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평행 사변형 17">
            <a:extLst>
              <a:ext uri="{FF2B5EF4-FFF2-40B4-BE49-F238E27FC236}">
                <a16:creationId xmlns:a16="http://schemas.microsoft.com/office/drawing/2014/main" id="{F5E934D0-0C7C-4EFD-210B-654BA84793FA}"/>
              </a:ext>
            </a:extLst>
          </p:cNvPr>
          <p:cNvSpPr/>
          <p:nvPr/>
        </p:nvSpPr>
        <p:spPr>
          <a:xfrm>
            <a:off x="10347974" y="5708342"/>
            <a:ext cx="1299530" cy="1149658"/>
          </a:xfrm>
          <a:prstGeom prst="parallelogram">
            <a:avLst>
              <a:gd name="adj" fmla="val 99132"/>
            </a:avLst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평행 사변형 18">
            <a:extLst>
              <a:ext uri="{FF2B5EF4-FFF2-40B4-BE49-F238E27FC236}">
                <a16:creationId xmlns:a16="http://schemas.microsoft.com/office/drawing/2014/main" id="{37A4D9E0-E884-D6E0-8FB7-CB0AF7D00968}"/>
              </a:ext>
            </a:extLst>
          </p:cNvPr>
          <p:cNvSpPr/>
          <p:nvPr/>
        </p:nvSpPr>
        <p:spPr>
          <a:xfrm>
            <a:off x="1065320" y="0"/>
            <a:ext cx="586410" cy="443883"/>
          </a:xfrm>
          <a:prstGeom prst="parallelogram">
            <a:avLst>
              <a:gd name="adj" fmla="val 9913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평행 사변형 19">
            <a:extLst>
              <a:ext uri="{FF2B5EF4-FFF2-40B4-BE49-F238E27FC236}">
                <a16:creationId xmlns:a16="http://schemas.microsoft.com/office/drawing/2014/main" id="{1BC0C942-A11D-C26C-5225-798986B26578}"/>
              </a:ext>
            </a:extLst>
          </p:cNvPr>
          <p:cNvSpPr/>
          <p:nvPr/>
        </p:nvSpPr>
        <p:spPr>
          <a:xfrm>
            <a:off x="1" y="644788"/>
            <a:ext cx="489410" cy="488687"/>
          </a:xfrm>
          <a:custGeom>
            <a:avLst/>
            <a:gdLst>
              <a:gd name="connsiteX0" fmla="*/ 0 w 613235"/>
              <a:gd name="connsiteY0" fmla="*/ 488687 h 488687"/>
              <a:gd name="connsiteX1" fmla="*/ 484445 w 613235"/>
              <a:gd name="connsiteY1" fmla="*/ 0 h 488687"/>
              <a:gd name="connsiteX2" fmla="*/ 613235 w 613235"/>
              <a:gd name="connsiteY2" fmla="*/ 0 h 488687"/>
              <a:gd name="connsiteX3" fmla="*/ 128790 w 613235"/>
              <a:gd name="connsiteY3" fmla="*/ 488687 h 488687"/>
              <a:gd name="connsiteX4" fmla="*/ 0 w 613235"/>
              <a:gd name="connsiteY4" fmla="*/ 488687 h 488687"/>
              <a:gd name="connsiteX0" fmla="*/ 0 w 487029"/>
              <a:gd name="connsiteY0" fmla="*/ 360100 h 488687"/>
              <a:gd name="connsiteX1" fmla="*/ 358239 w 487029"/>
              <a:gd name="connsiteY1" fmla="*/ 0 h 488687"/>
              <a:gd name="connsiteX2" fmla="*/ 487029 w 487029"/>
              <a:gd name="connsiteY2" fmla="*/ 0 h 488687"/>
              <a:gd name="connsiteX3" fmla="*/ 2584 w 487029"/>
              <a:gd name="connsiteY3" fmla="*/ 488687 h 488687"/>
              <a:gd name="connsiteX4" fmla="*/ 0 w 487029"/>
              <a:gd name="connsiteY4" fmla="*/ 360100 h 488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7029" h="488687">
                <a:moveTo>
                  <a:pt x="0" y="360100"/>
                </a:moveTo>
                <a:lnTo>
                  <a:pt x="358239" y="0"/>
                </a:lnTo>
                <a:lnTo>
                  <a:pt x="487029" y="0"/>
                </a:lnTo>
                <a:lnTo>
                  <a:pt x="2584" y="488687"/>
                </a:lnTo>
                <a:cubicBezTo>
                  <a:pt x="1723" y="445825"/>
                  <a:pt x="861" y="402962"/>
                  <a:pt x="0" y="360100"/>
                </a:cubicBezTo>
                <a:close/>
              </a:path>
            </a:pathLst>
          </a:custGeom>
          <a:solidFill>
            <a:srgbClr val="B7EA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532409-231D-A515-72CA-48785CB8A726}"/>
              </a:ext>
            </a:extLst>
          </p:cNvPr>
          <p:cNvSpPr txBox="1"/>
          <p:nvPr/>
        </p:nvSpPr>
        <p:spPr>
          <a:xfrm>
            <a:off x="0" y="137603"/>
            <a:ext cx="9433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01</a:t>
            </a:r>
            <a:endParaRPr lang="ko-KR" altLang="en-US" sz="32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035836-FAE3-E8B7-CD50-CCB1C2C37F70}"/>
              </a:ext>
            </a:extLst>
          </p:cNvPr>
          <p:cNvSpPr txBox="1"/>
          <p:nvPr/>
        </p:nvSpPr>
        <p:spPr>
          <a:xfrm>
            <a:off x="1289586" y="200033"/>
            <a:ext cx="48981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변수의 개념</a:t>
            </a: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7DB40059-3F54-A8FB-82F1-B72381A281E1}"/>
              </a:ext>
            </a:extLst>
          </p:cNvPr>
          <p:cNvSpPr/>
          <p:nvPr/>
        </p:nvSpPr>
        <p:spPr>
          <a:xfrm>
            <a:off x="639634" y="1249400"/>
            <a:ext cx="303724" cy="303724"/>
          </a:xfrm>
          <a:prstGeom prst="diamond">
            <a:avLst/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83C1B0-A999-EEDF-8D6B-4CA05072A9A3}"/>
              </a:ext>
            </a:extLst>
          </p:cNvPr>
          <p:cNvSpPr txBox="1"/>
          <p:nvPr/>
        </p:nvSpPr>
        <p:spPr>
          <a:xfrm>
            <a:off x="943358" y="1170429"/>
            <a:ext cx="30166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대입 연산자 </a:t>
            </a:r>
            <a:r>
              <a:rPr lang="en-US" altLang="ko-KR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‘=‘</a:t>
            </a:r>
            <a:endParaRPr lang="ko-KR" altLang="en-US" sz="2400" dirty="0">
              <a:solidFill>
                <a:srgbClr val="51B8B0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42392BB-8A13-7FDE-BDFA-CD59805458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706" y="6522064"/>
            <a:ext cx="1299531" cy="21467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DEBD164-090C-DDFF-A56D-A1627ABD4223}"/>
              </a:ext>
            </a:extLst>
          </p:cNvPr>
          <p:cNvSpPr txBox="1"/>
          <p:nvPr/>
        </p:nvSpPr>
        <p:spPr>
          <a:xfrm>
            <a:off x="894471" y="1596031"/>
            <a:ext cx="10305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프로그래밍 언어에서는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‘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대입하다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’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라는 의미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B2F31F2-05D3-9386-ADEC-69937E0F2942}"/>
              </a:ext>
            </a:extLst>
          </p:cNvPr>
          <p:cNvSpPr txBox="1"/>
          <p:nvPr/>
        </p:nvSpPr>
        <p:spPr>
          <a:xfrm>
            <a:off x="893659" y="1955435"/>
            <a:ext cx="60989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en-US" altLang="ko-KR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‘a=100’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는</a:t>
            </a:r>
            <a:r>
              <a:rPr lang="ko-KR" altLang="en-US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lang="en-US" altLang="ko-KR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‘a</a:t>
            </a:r>
            <a:r>
              <a:rPr lang="ko-KR" altLang="en-US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에 </a:t>
            </a:r>
            <a:r>
              <a:rPr lang="en-US" altLang="ko-KR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100</a:t>
            </a:r>
            <a:r>
              <a:rPr lang="ko-KR" altLang="en-US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을 대입한다</a:t>
            </a:r>
            <a:r>
              <a:rPr lang="en-US" altLang="ko-KR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’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라는 의미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255C6A6-EBDA-0BAB-2F58-CC8CB63DDFCD}"/>
              </a:ext>
            </a:extLst>
          </p:cNvPr>
          <p:cNvSpPr txBox="1"/>
          <p:nvPr/>
        </p:nvSpPr>
        <p:spPr>
          <a:xfrm>
            <a:off x="1141943" y="2288704"/>
            <a:ext cx="96832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600" dirty="0">
                <a:solidFill>
                  <a:schemeClr val="accent2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수학에서 </a:t>
            </a:r>
            <a:r>
              <a:rPr lang="en-US" altLang="ko-KR" sz="1600" dirty="0">
                <a:solidFill>
                  <a:schemeClr val="accent2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‘</a:t>
            </a:r>
            <a:r>
              <a:rPr lang="ko-KR" altLang="en-US" sz="1600" dirty="0">
                <a:solidFill>
                  <a:schemeClr val="accent2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같다</a:t>
            </a:r>
            <a:r>
              <a:rPr lang="en-US" altLang="ko-KR" sz="1600" dirty="0">
                <a:solidFill>
                  <a:schemeClr val="accent2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’</a:t>
            </a:r>
            <a:r>
              <a:rPr lang="ko-KR" altLang="en-US" sz="1600" dirty="0">
                <a:solidFill>
                  <a:schemeClr val="accent2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라는 것과는 다소 상이함</a:t>
            </a:r>
            <a:endParaRPr lang="en-US" altLang="ko-KR" sz="1600" dirty="0">
              <a:solidFill>
                <a:schemeClr val="accent2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8" name="모서리가 둥근 직사각형 3">
            <a:extLst>
              <a:ext uri="{FF2B5EF4-FFF2-40B4-BE49-F238E27FC236}">
                <a16:creationId xmlns:a16="http://schemas.microsoft.com/office/drawing/2014/main" id="{91E3BD17-EAD1-7F09-142B-4351E9085EA8}"/>
              </a:ext>
            </a:extLst>
          </p:cNvPr>
          <p:cNvSpPr/>
          <p:nvPr/>
        </p:nvSpPr>
        <p:spPr>
          <a:xfrm>
            <a:off x="2495600" y="2724876"/>
            <a:ext cx="7200800" cy="958427"/>
          </a:xfrm>
          <a:prstGeom prst="roundRect">
            <a:avLst/>
          </a:prstGeom>
          <a:solidFill>
            <a:srgbClr val="F2F3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a = 100</a:t>
            </a:r>
          </a:p>
          <a:p>
            <a:r>
              <a:rPr lang="en-US" altLang="ko-KR" sz="1600" dirty="0">
                <a:solidFill>
                  <a:schemeClr val="tx1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b = 200</a:t>
            </a:r>
          </a:p>
          <a:p>
            <a:endParaRPr lang="ko-KR" altLang="en-US" sz="1600" dirty="0">
              <a:solidFill>
                <a:srgbClr val="0070C0"/>
              </a:solidFill>
              <a:latin typeface="Consolas" pitchFamily="49" charset="0"/>
              <a:ea typeface="함초롬돋움" pitchFamily="50" charset="-127"/>
              <a:cs typeface="함초롬돋움" pitchFamily="50" charset="-127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B5D795C2-2284-8811-612E-C19BCFD29476}"/>
              </a:ext>
            </a:extLst>
          </p:cNvPr>
          <p:cNvCxnSpPr/>
          <p:nvPr/>
        </p:nvCxnSpPr>
        <p:spPr>
          <a:xfrm>
            <a:off x="2902998" y="3485020"/>
            <a:ext cx="1455938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타원 29">
            <a:extLst>
              <a:ext uri="{FF2B5EF4-FFF2-40B4-BE49-F238E27FC236}">
                <a16:creationId xmlns:a16="http://schemas.microsoft.com/office/drawing/2014/main" id="{4AB3F19A-2F03-51EB-C81C-EA8A62B10F49}"/>
              </a:ext>
            </a:extLst>
          </p:cNvPr>
          <p:cNvSpPr/>
          <p:nvPr/>
        </p:nvSpPr>
        <p:spPr>
          <a:xfrm flipV="1">
            <a:off x="2855373" y="3437395"/>
            <a:ext cx="95250" cy="9525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87ACC56-35A2-D795-6299-69475CBBCF7A}"/>
              </a:ext>
            </a:extLst>
          </p:cNvPr>
          <p:cNvSpPr txBox="1"/>
          <p:nvPr/>
        </p:nvSpPr>
        <p:spPr>
          <a:xfrm>
            <a:off x="4358936" y="3300354"/>
            <a:ext cx="2707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C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아무 것도 나오지 않음 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2D9E493-548E-364D-DC6D-BAA371577310}"/>
              </a:ext>
            </a:extLst>
          </p:cNvPr>
          <p:cNvSpPr txBox="1"/>
          <p:nvPr/>
        </p:nvSpPr>
        <p:spPr>
          <a:xfrm>
            <a:off x="943358" y="4382843"/>
            <a:ext cx="97453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en-US" altLang="ko-KR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a+b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값을 새로운 변수 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c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에 저장</a:t>
            </a:r>
          </a:p>
        </p:txBody>
      </p:sp>
      <p:sp>
        <p:nvSpPr>
          <p:cNvPr id="33" name="다이아몬드 32">
            <a:extLst>
              <a:ext uri="{FF2B5EF4-FFF2-40B4-BE49-F238E27FC236}">
                <a16:creationId xmlns:a16="http://schemas.microsoft.com/office/drawing/2014/main" id="{A0C95E70-1FD8-1397-4B44-118617DD5C83}"/>
              </a:ext>
            </a:extLst>
          </p:cNvPr>
          <p:cNvSpPr/>
          <p:nvPr/>
        </p:nvSpPr>
        <p:spPr>
          <a:xfrm>
            <a:off x="639634" y="3936673"/>
            <a:ext cx="303724" cy="303724"/>
          </a:xfrm>
          <a:prstGeom prst="diamond">
            <a:avLst/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AEF74BB-F3E5-25EB-A825-33951507E6E8}"/>
              </a:ext>
            </a:extLst>
          </p:cNvPr>
          <p:cNvSpPr txBox="1"/>
          <p:nvPr/>
        </p:nvSpPr>
        <p:spPr>
          <a:xfrm>
            <a:off x="943358" y="3857702"/>
            <a:ext cx="79856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새로운 변수에 저장하고 출력</a:t>
            </a:r>
          </a:p>
        </p:txBody>
      </p:sp>
      <p:sp>
        <p:nvSpPr>
          <p:cNvPr id="35" name="모서리가 둥근 직사각형 10">
            <a:extLst>
              <a:ext uri="{FF2B5EF4-FFF2-40B4-BE49-F238E27FC236}">
                <a16:creationId xmlns:a16="http://schemas.microsoft.com/office/drawing/2014/main" id="{39F9B7D6-A143-E58D-C90E-9FFD8CCE7325}"/>
              </a:ext>
            </a:extLst>
          </p:cNvPr>
          <p:cNvSpPr/>
          <p:nvPr/>
        </p:nvSpPr>
        <p:spPr>
          <a:xfrm>
            <a:off x="2495600" y="4814051"/>
            <a:ext cx="7200800" cy="491824"/>
          </a:xfrm>
          <a:prstGeom prst="roundRect">
            <a:avLst/>
          </a:prstGeom>
          <a:solidFill>
            <a:srgbClr val="F2F3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c = a + b</a:t>
            </a:r>
            <a:endParaRPr lang="ko-KR" altLang="en-US" sz="1600" dirty="0">
              <a:solidFill>
                <a:srgbClr val="0070C0"/>
              </a:solidFill>
              <a:latin typeface="Consolas" pitchFamily="49" charset="0"/>
              <a:ea typeface="함초롬돋움" pitchFamily="50" charset="-127"/>
              <a:cs typeface="함초롬돋움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919C531-4972-226F-3995-230B8C7C2BF1}"/>
              </a:ext>
            </a:extLst>
          </p:cNvPr>
          <p:cNvSpPr txBox="1"/>
          <p:nvPr/>
        </p:nvSpPr>
        <p:spPr>
          <a:xfrm>
            <a:off x="943358" y="5397356"/>
            <a:ext cx="97453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c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에 저장된 값을 출력</a:t>
            </a:r>
          </a:p>
        </p:txBody>
      </p:sp>
      <p:sp>
        <p:nvSpPr>
          <p:cNvPr id="37" name="모서리가 둥근 직사각형 3">
            <a:extLst>
              <a:ext uri="{FF2B5EF4-FFF2-40B4-BE49-F238E27FC236}">
                <a16:creationId xmlns:a16="http://schemas.microsoft.com/office/drawing/2014/main" id="{99FDCBAD-8837-3AC5-4B60-9D609A2A32DF}"/>
              </a:ext>
            </a:extLst>
          </p:cNvPr>
          <p:cNvSpPr/>
          <p:nvPr/>
        </p:nvSpPr>
        <p:spPr>
          <a:xfrm>
            <a:off x="2495600" y="5813025"/>
            <a:ext cx="7200800" cy="709039"/>
          </a:xfrm>
          <a:prstGeom prst="roundRect">
            <a:avLst/>
          </a:prstGeom>
          <a:solidFill>
            <a:srgbClr val="F2F3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print(c)</a:t>
            </a:r>
          </a:p>
          <a:p>
            <a:r>
              <a:rPr lang="en-US" altLang="ko-KR" sz="1600" dirty="0">
                <a:solidFill>
                  <a:srgbClr val="0070C0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300</a:t>
            </a:r>
            <a:endParaRPr lang="ko-KR" altLang="en-US" sz="1600" dirty="0">
              <a:solidFill>
                <a:srgbClr val="0070C0"/>
              </a:solidFill>
              <a:latin typeface="Consolas" pitchFamily="49" charset="0"/>
              <a:ea typeface="함초롬돋움" pitchFamily="50" charset="-127"/>
              <a:cs typeface="함초롬돋움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49547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6979DD-C449-7886-9837-12E824FD21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각 삼각형 16">
            <a:extLst>
              <a:ext uri="{FF2B5EF4-FFF2-40B4-BE49-F238E27FC236}">
                <a16:creationId xmlns:a16="http://schemas.microsoft.com/office/drawing/2014/main" id="{4E115924-6CDC-B49D-C755-467D2FFC9CE2}"/>
              </a:ext>
            </a:extLst>
          </p:cNvPr>
          <p:cNvSpPr/>
          <p:nvPr/>
        </p:nvSpPr>
        <p:spPr>
          <a:xfrm flipH="1">
            <a:off x="10626570" y="5335480"/>
            <a:ext cx="1565429" cy="1522520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평행 사변형 11">
            <a:extLst>
              <a:ext uri="{FF2B5EF4-FFF2-40B4-BE49-F238E27FC236}">
                <a16:creationId xmlns:a16="http://schemas.microsoft.com/office/drawing/2014/main" id="{4681E178-79FF-B1AE-9A21-CE7850522174}"/>
              </a:ext>
            </a:extLst>
          </p:cNvPr>
          <p:cNvSpPr/>
          <p:nvPr/>
        </p:nvSpPr>
        <p:spPr>
          <a:xfrm>
            <a:off x="346229" y="0"/>
            <a:ext cx="11274641" cy="754603"/>
          </a:xfrm>
          <a:prstGeom prst="parallelogram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각 삼각형 12">
            <a:extLst>
              <a:ext uri="{FF2B5EF4-FFF2-40B4-BE49-F238E27FC236}">
                <a16:creationId xmlns:a16="http://schemas.microsoft.com/office/drawing/2014/main" id="{7C9A9E99-9851-96D9-6544-A1A51A0E2ED7}"/>
              </a:ext>
            </a:extLst>
          </p:cNvPr>
          <p:cNvSpPr/>
          <p:nvPr/>
        </p:nvSpPr>
        <p:spPr>
          <a:xfrm flipV="1">
            <a:off x="11425560" y="-1"/>
            <a:ext cx="766439" cy="754603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80C6192C-EE14-2D66-3996-4BA7641646B1}"/>
              </a:ext>
            </a:extLst>
          </p:cNvPr>
          <p:cNvSpPr/>
          <p:nvPr/>
        </p:nvSpPr>
        <p:spPr>
          <a:xfrm>
            <a:off x="11260115" y="586896"/>
            <a:ext cx="425805" cy="425805"/>
          </a:xfrm>
          <a:prstGeom prst="diamond">
            <a:avLst/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642913F-0B9D-AA58-6AAB-DD133A761BB1}"/>
              </a:ext>
            </a:extLst>
          </p:cNvPr>
          <p:cNvSpPr/>
          <p:nvPr/>
        </p:nvSpPr>
        <p:spPr>
          <a:xfrm>
            <a:off x="0" y="0"/>
            <a:ext cx="1420427" cy="1030457"/>
          </a:xfrm>
          <a:custGeom>
            <a:avLst/>
            <a:gdLst>
              <a:gd name="connsiteX0" fmla="*/ 0 w 1420427"/>
              <a:gd name="connsiteY0" fmla="*/ 0 h 1029810"/>
              <a:gd name="connsiteX1" fmla="*/ 1420427 w 1420427"/>
              <a:gd name="connsiteY1" fmla="*/ 0 h 1029810"/>
              <a:gd name="connsiteX2" fmla="*/ 1420427 w 1420427"/>
              <a:gd name="connsiteY2" fmla="*/ 1029810 h 1029810"/>
              <a:gd name="connsiteX3" fmla="*/ 0 w 1420427"/>
              <a:gd name="connsiteY3" fmla="*/ 1029810 h 1029810"/>
              <a:gd name="connsiteX4" fmla="*/ 0 w 1420427"/>
              <a:gd name="connsiteY4" fmla="*/ 0 h 1029810"/>
              <a:gd name="connsiteX0" fmla="*/ 0 w 1420427"/>
              <a:gd name="connsiteY0" fmla="*/ 0 h 1029810"/>
              <a:gd name="connsiteX1" fmla="*/ 1420427 w 1420427"/>
              <a:gd name="connsiteY1" fmla="*/ 0 h 1029810"/>
              <a:gd name="connsiteX2" fmla="*/ 452761 w 1420427"/>
              <a:gd name="connsiteY2" fmla="*/ 1020932 h 1029810"/>
              <a:gd name="connsiteX3" fmla="*/ 0 w 1420427"/>
              <a:gd name="connsiteY3" fmla="*/ 1029810 h 1029810"/>
              <a:gd name="connsiteX4" fmla="*/ 0 w 1420427"/>
              <a:gd name="connsiteY4" fmla="*/ 0 h 1029810"/>
              <a:gd name="connsiteX0" fmla="*/ 0 w 1420427"/>
              <a:gd name="connsiteY0" fmla="*/ 0 h 1030457"/>
              <a:gd name="connsiteX1" fmla="*/ 1420427 w 1420427"/>
              <a:gd name="connsiteY1" fmla="*/ 0 h 1030457"/>
              <a:gd name="connsiteX2" fmla="*/ 445618 w 1420427"/>
              <a:gd name="connsiteY2" fmla="*/ 1030457 h 1030457"/>
              <a:gd name="connsiteX3" fmla="*/ 0 w 1420427"/>
              <a:gd name="connsiteY3" fmla="*/ 1029810 h 1030457"/>
              <a:gd name="connsiteX4" fmla="*/ 0 w 1420427"/>
              <a:gd name="connsiteY4" fmla="*/ 0 h 1030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0427" h="1030457">
                <a:moveTo>
                  <a:pt x="0" y="0"/>
                </a:moveTo>
                <a:lnTo>
                  <a:pt x="1420427" y="0"/>
                </a:lnTo>
                <a:lnTo>
                  <a:pt x="445618" y="1030457"/>
                </a:lnTo>
                <a:lnTo>
                  <a:pt x="0" y="1029810"/>
                </a:lnTo>
                <a:lnTo>
                  <a:pt x="0" y="0"/>
                </a:lnTo>
                <a:close/>
              </a:path>
            </a:pathLst>
          </a:cu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각 삼각형 14">
            <a:extLst>
              <a:ext uri="{FF2B5EF4-FFF2-40B4-BE49-F238E27FC236}">
                <a16:creationId xmlns:a16="http://schemas.microsoft.com/office/drawing/2014/main" id="{8F13D93E-74C9-539A-C19B-6A1447F27C64}"/>
              </a:ext>
            </a:extLst>
          </p:cNvPr>
          <p:cNvSpPr/>
          <p:nvPr/>
        </p:nvSpPr>
        <p:spPr>
          <a:xfrm flipV="1">
            <a:off x="0" y="-1"/>
            <a:ext cx="281179" cy="275209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각 삼각형 15">
            <a:extLst>
              <a:ext uri="{FF2B5EF4-FFF2-40B4-BE49-F238E27FC236}">
                <a16:creationId xmlns:a16="http://schemas.microsoft.com/office/drawing/2014/main" id="{C4DF6EB4-6BBD-8AD8-FF2A-0BF41FB274AD}"/>
              </a:ext>
            </a:extLst>
          </p:cNvPr>
          <p:cNvSpPr/>
          <p:nvPr/>
        </p:nvSpPr>
        <p:spPr>
          <a:xfrm flipH="1">
            <a:off x="11721914" y="6400800"/>
            <a:ext cx="470085" cy="45720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평행 사변형 17">
            <a:extLst>
              <a:ext uri="{FF2B5EF4-FFF2-40B4-BE49-F238E27FC236}">
                <a16:creationId xmlns:a16="http://schemas.microsoft.com/office/drawing/2014/main" id="{0932951E-DE10-35BC-9683-7218AD4177E4}"/>
              </a:ext>
            </a:extLst>
          </p:cNvPr>
          <p:cNvSpPr/>
          <p:nvPr/>
        </p:nvSpPr>
        <p:spPr>
          <a:xfrm>
            <a:off x="10347974" y="5708342"/>
            <a:ext cx="1299530" cy="1149658"/>
          </a:xfrm>
          <a:prstGeom prst="parallelogram">
            <a:avLst>
              <a:gd name="adj" fmla="val 99132"/>
            </a:avLst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평행 사변형 18">
            <a:extLst>
              <a:ext uri="{FF2B5EF4-FFF2-40B4-BE49-F238E27FC236}">
                <a16:creationId xmlns:a16="http://schemas.microsoft.com/office/drawing/2014/main" id="{7664BC73-5C06-C5FD-0F73-F6A472A64E75}"/>
              </a:ext>
            </a:extLst>
          </p:cNvPr>
          <p:cNvSpPr/>
          <p:nvPr/>
        </p:nvSpPr>
        <p:spPr>
          <a:xfrm>
            <a:off x="1065320" y="0"/>
            <a:ext cx="586410" cy="443883"/>
          </a:xfrm>
          <a:prstGeom prst="parallelogram">
            <a:avLst>
              <a:gd name="adj" fmla="val 9913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평행 사변형 19">
            <a:extLst>
              <a:ext uri="{FF2B5EF4-FFF2-40B4-BE49-F238E27FC236}">
                <a16:creationId xmlns:a16="http://schemas.microsoft.com/office/drawing/2014/main" id="{7D051513-C65E-C730-E6CC-E830A384A3AD}"/>
              </a:ext>
            </a:extLst>
          </p:cNvPr>
          <p:cNvSpPr/>
          <p:nvPr/>
        </p:nvSpPr>
        <p:spPr>
          <a:xfrm>
            <a:off x="1" y="644788"/>
            <a:ext cx="489410" cy="488687"/>
          </a:xfrm>
          <a:custGeom>
            <a:avLst/>
            <a:gdLst>
              <a:gd name="connsiteX0" fmla="*/ 0 w 613235"/>
              <a:gd name="connsiteY0" fmla="*/ 488687 h 488687"/>
              <a:gd name="connsiteX1" fmla="*/ 484445 w 613235"/>
              <a:gd name="connsiteY1" fmla="*/ 0 h 488687"/>
              <a:gd name="connsiteX2" fmla="*/ 613235 w 613235"/>
              <a:gd name="connsiteY2" fmla="*/ 0 h 488687"/>
              <a:gd name="connsiteX3" fmla="*/ 128790 w 613235"/>
              <a:gd name="connsiteY3" fmla="*/ 488687 h 488687"/>
              <a:gd name="connsiteX4" fmla="*/ 0 w 613235"/>
              <a:gd name="connsiteY4" fmla="*/ 488687 h 488687"/>
              <a:gd name="connsiteX0" fmla="*/ 0 w 487029"/>
              <a:gd name="connsiteY0" fmla="*/ 360100 h 488687"/>
              <a:gd name="connsiteX1" fmla="*/ 358239 w 487029"/>
              <a:gd name="connsiteY1" fmla="*/ 0 h 488687"/>
              <a:gd name="connsiteX2" fmla="*/ 487029 w 487029"/>
              <a:gd name="connsiteY2" fmla="*/ 0 h 488687"/>
              <a:gd name="connsiteX3" fmla="*/ 2584 w 487029"/>
              <a:gd name="connsiteY3" fmla="*/ 488687 h 488687"/>
              <a:gd name="connsiteX4" fmla="*/ 0 w 487029"/>
              <a:gd name="connsiteY4" fmla="*/ 360100 h 488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7029" h="488687">
                <a:moveTo>
                  <a:pt x="0" y="360100"/>
                </a:moveTo>
                <a:lnTo>
                  <a:pt x="358239" y="0"/>
                </a:lnTo>
                <a:lnTo>
                  <a:pt x="487029" y="0"/>
                </a:lnTo>
                <a:lnTo>
                  <a:pt x="2584" y="488687"/>
                </a:lnTo>
                <a:cubicBezTo>
                  <a:pt x="1723" y="445825"/>
                  <a:pt x="861" y="402962"/>
                  <a:pt x="0" y="360100"/>
                </a:cubicBezTo>
                <a:close/>
              </a:path>
            </a:pathLst>
          </a:custGeom>
          <a:solidFill>
            <a:srgbClr val="B7EA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F3EEF0E-950D-0F77-8601-0487157F795E}"/>
              </a:ext>
            </a:extLst>
          </p:cNvPr>
          <p:cNvSpPr txBox="1"/>
          <p:nvPr/>
        </p:nvSpPr>
        <p:spPr>
          <a:xfrm>
            <a:off x="0" y="137603"/>
            <a:ext cx="9433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02</a:t>
            </a:r>
            <a:endParaRPr lang="ko-KR" altLang="en-US" sz="32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20D693-8169-A4D3-2869-08B3334F2D37}"/>
              </a:ext>
            </a:extLst>
          </p:cNvPr>
          <p:cNvSpPr txBox="1"/>
          <p:nvPr/>
        </p:nvSpPr>
        <p:spPr>
          <a:xfrm>
            <a:off x="1289586" y="200033"/>
            <a:ext cx="44631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Print() </a:t>
            </a:r>
            <a:r>
              <a:rPr lang="ko-KR" altLang="en-US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함수</a:t>
            </a: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9F426677-5A7A-15B0-544A-212ECA580DA3}"/>
              </a:ext>
            </a:extLst>
          </p:cNvPr>
          <p:cNvSpPr/>
          <p:nvPr/>
        </p:nvSpPr>
        <p:spPr>
          <a:xfrm>
            <a:off x="639634" y="1249400"/>
            <a:ext cx="303724" cy="303724"/>
          </a:xfrm>
          <a:prstGeom prst="diamond">
            <a:avLst/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DC5556-77C5-668A-4226-04195CF4206A}"/>
              </a:ext>
            </a:extLst>
          </p:cNvPr>
          <p:cNvSpPr txBox="1"/>
          <p:nvPr/>
        </p:nvSpPr>
        <p:spPr>
          <a:xfrm>
            <a:off x="943358" y="1170429"/>
            <a:ext cx="30166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Print() </a:t>
            </a:r>
            <a:r>
              <a:rPr lang="ko-KR" altLang="en-US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함수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3A8F0E6-5024-191D-164A-B376C48CD2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706" y="6522064"/>
            <a:ext cx="1299531" cy="21467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B00E9A0-70C7-C254-D31D-1D67C3E7D3BC}"/>
              </a:ext>
            </a:extLst>
          </p:cNvPr>
          <p:cNvSpPr txBox="1"/>
          <p:nvPr/>
        </p:nvSpPr>
        <p:spPr>
          <a:xfrm>
            <a:off x="894471" y="1596031"/>
            <a:ext cx="10305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()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안의 내용을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한번에 출력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한다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BCCDC34-ED71-0491-C88F-C3086A3FAF7E}"/>
              </a:ext>
            </a:extLst>
          </p:cNvPr>
          <p:cNvSpPr txBox="1"/>
          <p:nvPr/>
        </p:nvSpPr>
        <p:spPr>
          <a:xfrm>
            <a:off x="893659" y="1955435"/>
            <a:ext cx="60989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괄호 안에서 </a:t>
            </a:r>
            <a:r>
              <a:rPr lang="ko-KR" altLang="en-US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여러 개를 출력하고 싶을 경우 콤마</a:t>
            </a:r>
            <a:r>
              <a:rPr lang="en-US" altLang="ko-KR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(,)</a:t>
            </a:r>
            <a:r>
              <a:rPr lang="ko-KR" altLang="en-US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로 구분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해야 함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  <a:endParaRPr lang="ko-KR" altLang="en-US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E8CEFF82-7363-7978-4B9B-9C9E18AAB5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0115" y="4307653"/>
            <a:ext cx="3726868" cy="2214411"/>
          </a:xfrm>
          <a:prstGeom prst="rect">
            <a:avLst/>
          </a:prstGeom>
        </p:spPr>
      </p:pic>
      <p:sp>
        <p:nvSpPr>
          <p:cNvPr id="25" name="모서리가 둥근 직사각형 10">
            <a:extLst>
              <a:ext uri="{FF2B5EF4-FFF2-40B4-BE49-F238E27FC236}">
                <a16:creationId xmlns:a16="http://schemas.microsoft.com/office/drawing/2014/main" id="{17941535-CCF8-ECD4-B485-D8211411F92C}"/>
              </a:ext>
            </a:extLst>
          </p:cNvPr>
          <p:cNvSpPr/>
          <p:nvPr/>
        </p:nvSpPr>
        <p:spPr>
          <a:xfrm>
            <a:off x="2495600" y="2592187"/>
            <a:ext cx="7200800" cy="720080"/>
          </a:xfrm>
          <a:prstGeom prst="roundRect">
            <a:avLst/>
          </a:prstGeom>
          <a:solidFill>
            <a:srgbClr val="F2F3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print(a, “+”, b, “=”, c)</a:t>
            </a:r>
          </a:p>
          <a:p>
            <a:r>
              <a:rPr lang="en-US" altLang="ko-KR" sz="1600" dirty="0">
                <a:solidFill>
                  <a:srgbClr val="0070C0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100 + 200 = 300 </a:t>
            </a:r>
            <a:endParaRPr lang="ko-KR" altLang="en-US" sz="1600" dirty="0">
              <a:solidFill>
                <a:srgbClr val="0070C0"/>
              </a:solidFill>
              <a:latin typeface="Consolas" pitchFamily="49" charset="0"/>
              <a:ea typeface="함초롬돋움" pitchFamily="50" charset="-127"/>
              <a:cs typeface="함초롬돋움" pitchFamily="50" charset="-127"/>
            </a:endParaRPr>
          </a:p>
        </p:txBody>
      </p:sp>
      <p:sp>
        <p:nvSpPr>
          <p:cNvPr id="27" name="모서리가 둥근 직사각형 10">
            <a:extLst>
              <a:ext uri="{FF2B5EF4-FFF2-40B4-BE49-F238E27FC236}">
                <a16:creationId xmlns:a16="http://schemas.microsoft.com/office/drawing/2014/main" id="{F4178486-7346-711A-0B18-08122A7DCA2F}"/>
              </a:ext>
            </a:extLst>
          </p:cNvPr>
          <p:cNvSpPr/>
          <p:nvPr/>
        </p:nvSpPr>
        <p:spPr>
          <a:xfrm>
            <a:off x="2495600" y="3429000"/>
            <a:ext cx="7200800" cy="720080"/>
          </a:xfrm>
          <a:prstGeom prst="roundRect">
            <a:avLst/>
          </a:prstGeom>
          <a:solidFill>
            <a:srgbClr val="F2F3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print(a, ‘+’, b, ‘=’, c)</a:t>
            </a:r>
          </a:p>
          <a:p>
            <a:r>
              <a:rPr lang="en-US" altLang="ko-KR" sz="1600" dirty="0">
                <a:solidFill>
                  <a:srgbClr val="0070C0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100 + 200 = 300 </a:t>
            </a:r>
            <a:endParaRPr lang="ko-KR" altLang="en-US" sz="1600" dirty="0">
              <a:solidFill>
                <a:srgbClr val="0070C0"/>
              </a:solidFill>
              <a:latin typeface="Consolas" pitchFamily="49" charset="0"/>
              <a:ea typeface="함초롬돋움" pitchFamily="50" charset="-127"/>
              <a:cs typeface="함초롬돋움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778560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49E6E2-7CC8-DC7A-BFA3-AF08CC8488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각 삼각형 16">
            <a:extLst>
              <a:ext uri="{FF2B5EF4-FFF2-40B4-BE49-F238E27FC236}">
                <a16:creationId xmlns:a16="http://schemas.microsoft.com/office/drawing/2014/main" id="{18B875F7-4802-9145-2F6F-327142F57FE8}"/>
              </a:ext>
            </a:extLst>
          </p:cNvPr>
          <p:cNvSpPr/>
          <p:nvPr/>
        </p:nvSpPr>
        <p:spPr>
          <a:xfrm flipH="1">
            <a:off x="10626570" y="5335480"/>
            <a:ext cx="1565429" cy="1522520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평행 사변형 11">
            <a:extLst>
              <a:ext uri="{FF2B5EF4-FFF2-40B4-BE49-F238E27FC236}">
                <a16:creationId xmlns:a16="http://schemas.microsoft.com/office/drawing/2014/main" id="{20B10350-2C62-BC9B-D945-54A51242A6AA}"/>
              </a:ext>
            </a:extLst>
          </p:cNvPr>
          <p:cNvSpPr/>
          <p:nvPr/>
        </p:nvSpPr>
        <p:spPr>
          <a:xfrm>
            <a:off x="346229" y="0"/>
            <a:ext cx="11274641" cy="754603"/>
          </a:xfrm>
          <a:prstGeom prst="parallelogram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각 삼각형 12">
            <a:extLst>
              <a:ext uri="{FF2B5EF4-FFF2-40B4-BE49-F238E27FC236}">
                <a16:creationId xmlns:a16="http://schemas.microsoft.com/office/drawing/2014/main" id="{24A9D4EC-3111-E66F-4B14-FE2569E0C7F1}"/>
              </a:ext>
            </a:extLst>
          </p:cNvPr>
          <p:cNvSpPr/>
          <p:nvPr/>
        </p:nvSpPr>
        <p:spPr>
          <a:xfrm flipV="1">
            <a:off x="11425560" y="-1"/>
            <a:ext cx="766439" cy="754603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FC3DF22E-F913-0B00-24E0-0CD7568BB2FF}"/>
              </a:ext>
            </a:extLst>
          </p:cNvPr>
          <p:cNvSpPr/>
          <p:nvPr/>
        </p:nvSpPr>
        <p:spPr>
          <a:xfrm>
            <a:off x="11260115" y="586896"/>
            <a:ext cx="425805" cy="425805"/>
          </a:xfrm>
          <a:prstGeom prst="diamond">
            <a:avLst/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D64A706-2F0C-E1AF-EF10-7FC72A79652B}"/>
              </a:ext>
            </a:extLst>
          </p:cNvPr>
          <p:cNvSpPr/>
          <p:nvPr/>
        </p:nvSpPr>
        <p:spPr>
          <a:xfrm>
            <a:off x="0" y="0"/>
            <a:ext cx="1420427" cy="1030457"/>
          </a:xfrm>
          <a:custGeom>
            <a:avLst/>
            <a:gdLst>
              <a:gd name="connsiteX0" fmla="*/ 0 w 1420427"/>
              <a:gd name="connsiteY0" fmla="*/ 0 h 1029810"/>
              <a:gd name="connsiteX1" fmla="*/ 1420427 w 1420427"/>
              <a:gd name="connsiteY1" fmla="*/ 0 h 1029810"/>
              <a:gd name="connsiteX2" fmla="*/ 1420427 w 1420427"/>
              <a:gd name="connsiteY2" fmla="*/ 1029810 h 1029810"/>
              <a:gd name="connsiteX3" fmla="*/ 0 w 1420427"/>
              <a:gd name="connsiteY3" fmla="*/ 1029810 h 1029810"/>
              <a:gd name="connsiteX4" fmla="*/ 0 w 1420427"/>
              <a:gd name="connsiteY4" fmla="*/ 0 h 1029810"/>
              <a:gd name="connsiteX0" fmla="*/ 0 w 1420427"/>
              <a:gd name="connsiteY0" fmla="*/ 0 h 1029810"/>
              <a:gd name="connsiteX1" fmla="*/ 1420427 w 1420427"/>
              <a:gd name="connsiteY1" fmla="*/ 0 h 1029810"/>
              <a:gd name="connsiteX2" fmla="*/ 452761 w 1420427"/>
              <a:gd name="connsiteY2" fmla="*/ 1020932 h 1029810"/>
              <a:gd name="connsiteX3" fmla="*/ 0 w 1420427"/>
              <a:gd name="connsiteY3" fmla="*/ 1029810 h 1029810"/>
              <a:gd name="connsiteX4" fmla="*/ 0 w 1420427"/>
              <a:gd name="connsiteY4" fmla="*/ 0 h 1029810"/>
              <a:gd name="connsiteX0" fmla="*/ 0 w 1420427"/>
              <a:gd name="connsiteY0" fmla="*/ 0 h 1030457"/>
              <a:gd name="connsiteX1" fmla="*/ 1420427 w 1420427"/>
              <a:gd name="connsiteY1" fmla="*/ 0 h 1030457"/>
              <a:gd name="connsiteX2" fmla="*/ 445618 w 1420427"/>
              <a:gd name="connsiteY2" fmla="*/ 1030457 h 1030457"/>
              <a:gd name="connsiteX3" fmla="*/ 0 w 1420427"/>
              <a:gd name="connsiteY3" fmla="*/ 1029810 h 1030457"/>
              <a:gd name="connsiteX4" fmla="*/ 0 w 1420427"/>
              <a:gd name="connsiteY4" fmla="*/ 0 h 1030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0427" h="1030457">
                <a:moveTo>
                  <a:pt x="0" y="0"/>
                </a:moveTo>
                <a:lnTo>
                  <a:pt x="1420427" y="0"/>
                </a:lnTo>
                <a:lnTo>
                  <a:pt x="445618" y="1030457"/>
                </a:lnTo>
                <a:lnTo>
                  <a:pt x="0" y="1029810"/>
                </a:lnTo>
                <a:lnTo>
                  <a:pt x="0" y="0"/>
                </a:lnTo>
                <a:close/>
              </a:path>
            </a:pathLst>
          </a:cu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각 삼각형 14">
            <a:extLst>
              <a:ext uri="{FF2B5EF4-FFF2-40B4-BE49-F238E27FC236}">
                <a16:creationId xmlns:a16="http://schemas.microsoft.com/office/drawing/2014/main" id="{116FAE64-47AD-AF70-1AAF-2807AE1AFEB5}"/>
              </a:ext>
            </a:extLst>
          </p:cNvPr>
          <p:cNvSpPr/>
          <p:nvPr/>
        </p:nvSpPr>
        <p:spPr>
          <a:xfrm flipV="1">
            <a:off x="0" y="-1"/>
            <a:ext cx="281179" cy="275209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각 삼각형 15">
            <a:extLst>
              <a:ext uri="{FF2B5EF4-FFF2-40B4-BE49-F238E27FC236}">
                <a16:creationId xmlns:a16="http://schemas.microsoft.com/office/drawing/2014/main" id="{FF30AAA0-7D16-7231-CB1F-D65798AB5D87}"/>
              </a:ext>
            </a:extLst>
          </p:cNvPr>
          <p:cNvSpPr/>
          <p:nvPr/>
        </p:nvSpPr>
        <p:spPr>
          <a:xfrm flipH="1">
            <a:off x="11721914" y="6400800"/>
            <a:ext cx="470085" cy="45720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평행 사변형 17">
            <a:extLst>
              <a:ext uri="{FF2B5EF4-FFF2-40B4-BE49-F238E27FC236}">
                <a16:creationId xmlns:a16="http://schemas.microsoft.com/office/drawing/2014/main" id="{5305312D-5CC0-D7CB-02F8-553196C339C1}"/>
              </a:ext>
            </a:extLst>
          </p:cNvPr>
          <p:cNvSpPr/>
          <p:nvPr/>
        </p:nvSpPr>
        <p:spPr>
          <a:xfrm>
            <a:off x="10347974" y="5708342"/>
            <a:ext cx="1299530" cy="1149658"/>
          </a:xfrm>
          <a:prstGeom prst="parallelogram">
            <a:avLst>
              <a:gd name="adj" fmla="val 99132"/>
            </a:avLst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평행 사변형 18">
            <a:extLst>
              <a:ext uri="{FF2B5EF4-FFF2-40B4-BE49-F238E27FC236}">
                <a16:creationId xmlns:a16="http://schemas.microsoft.com/office/drawing/2014/main" id="{D257D897-C371-AC72-2A24-867565FCF579}"/>
              </a:ext>
            </a:extLst>
          </p:cNvPr>
          <p:cNvSpPr/>
          <p:nvPr/>
        </p:nvSpPr>
        <p:spPr>
          <a:xfrm>
            <a:off x="1065320" y="0"/>
            <a:ext cx="586410" cy="443883"/>
          </a:xfrm>
          <a:prstGeom prst="parallelogram">
            <a:avLst>
              <a:gd name="adj" fmla="val 9913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평행 사변형 19">
            <a:extLst>
              <a:ext uri="{FF2B5EF4-FFF2-40B4-BE49-F238E27FC236}">
                <a16:creationId xmlns:a16="http://schemas.microsoft.com/office/drawing/2014/main" id="{36581FF6-7859-215D-FED1-97EAE2776641}"/>
              </a:ext>
            </a:extLst>
          </p:cNvPr>
          <p:cNvSpPr/>
          <p:nvPr/>
        </p:nvSpPr>
        <p:spPr>
          <a:xfrm>
            <a:off x="1" y="644788"/>
            <a:ext cx="489410" cy="488687"/>
          </a:xfrm>
          <a:custGeom>
            <a:avLst/>
            <a:gdLst>
              <a:gd name="connsiteX0" fmla="*/ 0 w 613235"/>
              <a:gd name="connsiteY0" fmla="*/ 488687 h 488687"/>
              <a:gd name="connsiteX1" fmla="*/ 484445 w 613235"/>
              <a:gd name="connsiteY1" fmla="*/ 0 h 488687"/>
              <a:gd name="connsiteX2" fmla="*/ 613235 w 613235"/>
              <a:gd name="connsiteY2" fmla="*/ 0 h 488687"/>
              <a:gd name="connsiteX3" fmla="*/ 128790 w 613235"/>
              <a:gd name="connsiteY3" fmla="*/ 488687 h 488687"/>
              <a:gd name="connsiteX4" fmla="*/ 0 w 613235"/>
              <a:gd name="connsiteY4" fmla="*/ 488687 h 488687"/>
              <a:gd name="connsiteX0" fmla="*/ 0 w 487029"/>
              <a:gd name="connsiteY0" fmla="*/ 360100 h 488687"/>
              <a:gd name="connsiteX1" fmla="*/ 358239 w 487029"/>
              <a:gd name="connsiteY1" fmla="*/ 0 h 488687"/>
              <a:gd name="connsiteX2" fmla="*/ 487029 w 487029"/>
              <a:gd name="connsiteY2" fmla="*/ 0 h 488687"/>
              <a:gd name="connsiteX3" fmla="*/ 2584 w 487029"/>
              <a:gd name="connsiteY3" fmla="*/ 488687 h 488687"/>
              <a:gd name="connsiteX4" fmla="*/ 0 w 487029"/>
              <a:gd name="connsiteY4" fmla="*/ 360100 h 488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7029" h="488687">
                <a:moveTo>
                  <a:pt x="0" y="360100"/>
                </a:moveTo>
                <a:lnTo>
                  <a:pt x="358239" y="0"/>
                </a:lnTo>
                <a:lnTo>
                  <a:pt x="487029" y="0"/>
                </a:lnTo>
                <a:lnTo>
                  <a:pt x="2584" y="488687"/>
                </a:lnTo>
                <a:cubicBezTo>
                  <a:pt x="1723" y="445825"/>
                  <a:pt x="861" y="402962"/>
                  <a:pt x="0" y="360100"/>
                </a:cubicBezTo>
                <a:close/>
              </a:path>
            </a:pathLst>
          </a:custGeom>
          <a:solidFill>
            <a:srgbClr val="B7EA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5FDE00E-0889-C48E-F8AE-AF7273BD9210}"/>
              </a:ext>
            </a:extLst>
          </p:cNvPr>
          <p:cNvSpPr txBox="1"/>
          <p:nvPr/>
        </p:nvSpPr>
        <p:spPr>
          <a:xfrm>
            <a:off x="0" y="137603"/>
            <a:ext cx="9433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02</a:t>
            </a:r>
            <a:endParaRPr lang="ko-KR" altLang="en-US" sz="32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2C3F35-3379-4DF2-F07D-B5ADEEC974FF}"/>
              </a:ext>
            </a:extLst>
          </p:cNvPr>
          <p:cNvSpPr txBox="1"/>
          <p:nvPr/>
        </p:nvSpPr>
        <p:spPr>
          <a:xfrm>
            <a:off x="1289585" y="200033"/>
            <a:ext cx="55728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Print() </a:t>
            </a:r>
            <a:r>
              <a:rPr lang="ko-KR" altLang="en-US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함수</a:t>
            </a: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4CCEE6C3-FCC1-F561-90F3-01332D5683D4}"/>
              </a:ext>
            </a:extLst>
          </p:cNvPr>
          <p:cNvSpPr/>
          <p:nvPr/>
        </p:nvSpPr>
        <p:spPr>
          <a:xfrm>
            <a:off x="639634" y="1249400"/>
            <a:ext cx="303724" cy="303724"/>
          </a:xfrm>
          <a:prstGeom prst="diamond">
            <a:avLst/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8AC521-8B06-2E2D-433B-9099DF77A6B1}"/>
              </a:ext>
            </a:extLst>
          </p:cNvPr>
          <p:cNvSpPr txBox="1"/>
          <p:nvPr/>
        </p:nvSpPr>
        <p:spPr>
          <a:xfrm>
            <a:off x="943358" y="1170429"/>
            <a:ext cx="5152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Print() </a:t>
            </a:r>
            <a:r>
              <a:rPr lang="ko-KR" altLang="en-US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함수와 문자열</a:t>
            </a:r>
            <a:r>
              <a:rPr lang="en-US" altLang="ko-KR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(String) </a:t>
            </a:r>
            <a:r>
              <a:rPr lang="ko-KR" altLang="en-US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출력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D7B41B2-C805-03C0-2EC1-9A5E69158C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706" y="6522064"/>
            <a:ext cx="1299531" cy="214672"/>
          </a:xfrm>
          <a:prstGeom prst="rect">
            <a:avLst/>
          </a:prstGeom>
        </p:spPr>
      </p:pic>
      <p:sp>
        <p:nvSpPr>
          <p:cNvPr id="25" name="모서리가 둥근 직사각형 10">
            <a:extLst>
              <a:ext uri="{FF2B5EF4-FFF2-40B4-BE49-F238E27FC236}">
                <a16:creationId xmlns:a16="http://schemas.microsoft.com/office/drawing/2014/main" id="{31638C0F-F2A0-15F6-877C-4379BCDE8DF6}"/>
              </a:ext>
            </a:extLst>
          </p:cNvPr>
          <p:cNvSpPr/>
          <p:nvPr/>
        </p:nvSpPr>
        <p:spPr>
          <a:xfrm>
            <a:off x="2555629" y="3298632"/>
            <a:ext cx="7200800" cy="720080"/>
          </a:xfrm>
          <a:prstGeom prst="roundRect">
            <a:avLst/>
          </a:prstGeom>
          <a:solidFill>
            <a:srgbClr val="F2F3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print(</a:t>
            </a:r>
            <a:r>
              <a:rPr lang="en-US" altLang="ko-KR" sz="1600" dirty="0">
                <a:solidFill>
                  <a:srgbClr val="FF0000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“</a:t>
            </a:r>
            <a:r>
              <a:rPr lang="en-US" altLang="ko-KR" sz="1600" dirty="0">
                <a:solidFill>
                  <a:schemeClr val="tx1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He said </a:t>
            </a:r>
            <a:r>
              <a:rPr lang="en-US" altLang="ko-KR" sz="1600" dirty="0">
                <a:solidFill>
                  <a:srgbClr val="00B050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‘</a:t>
            </a:r>
            <a:r>
              <a:rPr lang="en-US" altLang="ko-KR" sz="1600" dirty="0">
                <a:solidFill>
                  <a:schemeClr val="tx1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Hello</a:t>
            </a:r>
            <a:r>
              <a:rPr lang="en-US" altLang="ko-KR" sz="1600" dirty="0">
                <a:solidFill>
                  <a:srgbClr val="00B050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’</a:t>
            </a:r>
            <a:r>
              <a:rPr lang="en-US" altLang="ko-KR" sz="1600" dirty="0">
                <a:solidFill>
                  <a:srgbClr val="FF0000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”</a:t>
            </a:r>
            <a:r>
              <a:rPr lang="en-US" altLang="ko-KR" sz="1600" dirty="0">
                <a:solidFill>
                  <a:schemeClr val="tx1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)</a:t>
            </a:r>
          </a:p>
          <a:p>
            <a:r>
              <a:rPr lang="en-US" altLang="ko-KR" sz="1600" dirty="0">
                <a:solidFill>
                  <a:srgbClr val="0070C0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He said ‘Hello’ </a:t>
            </a:r>
            <a:endParaRPr lang="ko-KR" altLang="en-US" sz="1600" dirty="0">
              <a:solidFill>
                <a:srgbClr val="0070C0"/>
              </a:solidFill>
              <a:latin typeface="Consolas" pitchFamily="49" charset="0"/>
              <a:ea typeface="함초롬돋움" pitchFamily="50" charset="-127"/>
              <a:cs typeface="함초롬돋움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D936D1D-09C3-55DD-73CE-59862B0AFD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3024" y="2082096"/>
            <a:ext cx="8401050" cy="11811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3DCDC99-89D2-5C44-7F2D-C8A3014B6BF9}"/>
              </a:ext>
            </a:extLst>
          </p:cNvPr>
          <p:cNvSpPr txBox="1"/>
          <p:nvPr/>
        </p:nvSpPr>
        <p:spPr>
          <a:xfrm>
            <a:off x="894471" y="1596031"/>
            <a:ext cx="10305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파이썬에서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작은따옴표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(')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와 큰따옴표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(")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는 문자열을 감싸는 데 있어 문법적으로 차이가 없음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22" name="모서리가 둥근 직사각형 10">
            <a:extLst>
              <a:ext uri="{FF2B5EF4-FFF2-40B4-BE49-F238E27FC236}">
                <a16:creationId xmlns:a16="http://schemas.microsoft.com/office/drawing/2014/main" id="{7460E3BF-E929-F9F0-D344-4E08569CABA3}"/>
              </a:ext>
            </a:extLst>
          </p:cNvPr>
          <p:cNvSpPr/>
          <p:nvPr/>
        </p:nvSpPr>
        <p:spPr>
          <a:xfrm>
            <a:off x="2555629" y="4285533"/>
            <a:ext cx="7200800" cy="720080"/>
          </a:xfrm>
          <a:prstGeom prst="roundRect">
            <a:avLst/>
          </a:prstGeom>
          <a:solidFill>
            <a:srgbClr val="F2F3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print(</a:t>
            </a:r>
            <a:r>
              <a:rPr lang="en-US" altLang="ko-KR" sz="1600" dirty="0">
                <a:solidFill>
                  <a:srgbClr val="00B050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‘</a:t>
            </a:r>
            <a:r>
              <a:rPr lang="en-US" altLang="ko-KR" sz="1600" dirty="0">
                <a:solidFill>
                  <a:schemeClr val="tx1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He said </a:t>
            </a:r>
            <a:r>
              <a:rPr lang="en-US" altLang="ko-KR" sz="1600" dirty="0">
                <a:solidFill>
                  <a:srgbClr val="FF0000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“</a:t>
            </a:r>
            <a:r>
              <a:rPr lang="en-US" altLang="ko-KR" sz="1600" dirty="0">
                <a:solidFill>
                  <a:schemeClr val="tx1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Hello</a:t>
            </a:r>
            <a:r>
              <a:rPr lang="en-US" altLang="ko-KR" sz="1600" dirty="0">
                <a:solidFill>
                  <a:srgbClr val="FF0000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”</a:t>
            </a:r>
            <a:r>
              <a:rPr lang="en-US" altLang="ko-KR" sz="1600" dirty="0">
                <a:solidFill>
                  <a:srgbClr val="00B050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’</a:t>
            </a:r>
            <a:r>
              <a:rPr lang="en-US" altLang="ko-KR" sz="1600" dirty="0">
                <a:solidFill>
                  <a:schemeClr val="tx1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)</a:t>
            </a:r>
          </a:p>
          <a:p>
            <a:r>
              <a:rPr lang="en-US" altLang="ko-KR" sz="1600" dirty="0">
                <a:solidFill>
                  <a:srgbClr val="0070C0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He said “Hello” </a:t>
            </a:r>
            <a:endParaRPr lang="ko-KR" altLang="en-US" sz="1600" dirty="0">
              <a:solidFill>
                <a:srgbClr val="0070C0"/>
              </a:solidFill>
              <a:latin typeface="Consolas" pitchFamily="49" charset="0"/>
              <a:ea typeface="함초롬돋움" pitchFamily="50" charset="-127"/>
              <a:cs typeface="함초롬돋움" pitchFamily="50" charset="-127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C3B4C77C-619B-D6E3-3BA9-C2062CB11B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0946" y="5100900"/>
            <a:ext cx="4750108" cy="152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3056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45ABE0-279D-EA77-0C9B-43534EFA60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각 삼각형 16">
            <a:extLst>
              <a:ext uri="{FF2B5EF4-FFF2-40B4-BE49-F238E27FC236}">
                <a16:creationId xmlns:a16="http://schemas.microsoft.com/office/drawing/2014/main" id="{3ECB8B92-E846-07F8-DF86-98246F4B4863}"/>
              </a:ext>
            </a:extLst>
          </p:cNvPr>
          <p:cNvSpPr/>
          <p:nvPr/>
        </p:nvSpPr>
        <p:spPr>
          <a:xfrm flipH="1">
            <a:off x="10626570" y="5335480"/>
            <a:ext cx="1565429" cy="1522520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평행 사변형 11">
            <a:extLst>
              <a:ext uri="{FF2B5EF4-FFF2-40B4-BE49-F238E27FC236}">
                <a16:creationId xmlns:a16="http://schemas.microsoft.com/office/drawing/2014/main" id="{0B3833CD-05B1-A92D-6BFD-2C4DA053B62B}"/>
              </a:ext>
            </a:extLst>
          </p:cNvPr>
          <p:cNvSpPr/>
          <p:nvPr/>
        </p:nvSpPr>
        <p:spPr>
          <a:xfrm>
            <a:off x="346229" y="0"/>
            <a:ext cx="11274641" cy="754603"/>
          </a:xfrm>
          <a:prstGeom prst="parallelogram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각 삼각형 12">
            <a:extLst>
              <a:ext uri="{FF2B5EF4-FFF2-40B4-BE49-F238E27FC236}">
                <a16:creationId xmlns:a16="http://schemas.microsoft.com/office/drawing/2014/main" id="{1684B0DE-02FB-F979-35DD-F7D3EE4440AB}"/>
              </a:ext>
            </a:extLst>
          </p:cNvPr>
          <p:cNvSpPr/>
          <p:nvPr/>
        </p:nvSpPr>
        <p:spPr>
          <a:xfrm flipV="1">
            <a:off x="11425560" y="-1"/>
            <a:ext cx="766439" cy="754603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2FF8DC7D-205B-0DEF-6BD3-08B4D239FE64}"/>
              </a:ext>
            </a:extLst>
          </p:cNvPr>
          <p:cNvSpPr/>
          <p:nvPr/>
        </p:nvSpPr>
        <p:spPr>
          <a:xfrm>
            <a:off x="11260115" y="586896"/>
            <a:ext cx="425805" cy="425805"/>
          </a:xfrm>
          <a:prstGeom prst="diamond">
            <a:avLst/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D332540-783D-A6DA-DB4D-36A0D37D6D8D}"/>
              </a:ext>
            </a:extLst>
          </p:cNvPr>
          <p:cNvSpPr/>
          <p:nvPr/>
        </p:nvSpPr>
        <p:spPr>
          <a:xfrm>
            <a:off x="0" y="0"/>
            <a:ext cx="1420427" cy="1030457"/>
          </a:xfrm>
          <a:custGeom>
            <a:avLst/>
            <a:gdLst>
              <a:gd name="connsiteX0" fmla="*/ 0 w 1420427"/>
              <a:gd name="connsiteY0" fmla="*/ 0 h 1029810"/>
              <a:gd name="connsiteX1" fmla="*/ 1420427 w 1420427"/>
              <a:gd name="connsiteY1" fmla="*/ 0 h 1029810"/>
              <a:gd name="connsiteX2" fmla="*/ 1420427 w 1420427"/>
              <a:gd name="connsiteY2" fmla="*/ 1029810 h 1029810"/>
              <a:gd name="connsiteX3" fmla="*/ 0 w 1420427"/>
              <a:gd name="connsiteY3" fmla="*/ 1029810 h 1029810"/>
              <a:gd name="connsiteX4" fmla="*/ 0 w 1420427"/>
              <a:gd name="connsiteY4" fmla="*/ 0 h 1029810"/>
              <a:gd name="connsiteX0" fmla="*/ 0 w 1420427"/>
              <a:gd name="connsiteY0" fmla="*/ 0 h 1029810"/>
              <a:gd name="connsiteX1" fmla="*/ 1420427 w 1420427"/>
              <a:gd name="connsiteY1" fmla="*/ 0 h 1029810"/>
              <a:gd name="connsiteX2" fmla="*/ 452761 w 1420427"/>
              <a:gd name="connsiteY2" fmla="*/ 1020932 h 1029810"/>
              <a:gd name="connsiteX3" fmla="*/ 0 w 1420427"/>
              <a:gd name="connsiteY3" fmla="*/ 1029810 h 1029810"/>
              <a:gd name="connsiteX4" fmla="*/ 0 w 1420427"/>
              <a:gd name="connsiteY4" fmla="*/ 0 h 1029810"/>
              <a:gd name="connsiteX0" fmla="*/ 0 w 1420427"/>
              <a:gd name="connsiteY0" fmla="*/ 0 h 1030457"/>
              <a:gd name="connsiteX1" fmla="*/ 1420427 w 1420427"/>
              <a:gd name="connsiteY1" fmla="*/ 0 h 1030457"/>
              <a:gd name="connsiteX2" fmla="*/ 445618 w 1420427"/>
              <a:gd name="connsiteY2" fmla="*/ 1030457 h 1030457"/>
              <a:gd name="connsiteX3" fmla="*/ 0 w 1420427"/>
              <a:gd name="connsiteY3" fmla="*/ 1029810 h 1030457"/>
              <a:gd name="connsiteX4" fmla="*/ 0 w 1420427"/>
              <a:gd name="connsiteY4" fmla="*/ 0 h 1030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0427" h="1030457">
                <a:moveTo>
                  <a:pt x="0" y="0"/>
                </a:moveTo>
                <a:lnTo>
                  <a:pt x="1420427" y="0"/>
                </a:lnTo>
                <a:lnTo>
                  <a:pt x="445618" y="1030457"/>
                </a:lnTo>
                <a:lnTo>
                  <a:pt x="0" y="1029810"/>
                </a:lnTo>
                <a:lnTo>
                  <a:pt x="0" y="0"/>
                </a:lnTo>
                <a:close/>
              </a:path>
            </a:pathLst>
          </a:cu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각 삼각형 14">
            <a:extLst>
              <a:ext uri="{FF2B5EF4-FFF2-40B4-BE49-F238E27FC236}">
                <a16:creationId xmlns:a16="http://schemas.microsoft.com/office/drawing/2014/main" id="{0C3CC91A-B07D-670A-9AEE-25E7188120AA}"/>
              </a:ext>
            </a:extLst>
          </p:cNvPr>
          <p:cNvSpPr/>
          <p:nvPr/>
        </p:nvSpPr>
        <p:spPr>
          <a:xfrm flipV="1">
            <a:off x="0" y="-1"/>
            <a:ext cx="281179" cy="275209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각 삼각형 15">
            <a:extLst>
              <a:ext uri="{FF2B5EF4-FFF2-40B4-BE49-F238E27FC236}">
                <a16:creationId xmlns:a16="http://schemas.microsoft.com/office/drawing/2014/main" id="{7A71E345-4CA1-0B39-8468-51C6CE93E985}"/>
              </a:ext>
            </a:extLst>
          </p:cNvPr>
          <p:cNvSpPr/>
          <p:nvPr/>
        </p:nvSpPr>
        <p:spPr>
          <a:xfrm flipH="1">
            <a:off x="11721914" y="6400800"/>
            <a:ext cx="470085" cy="45720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평행 사변형 17">
            <a:extLst>
              <a:ext uri="{FF2B5EF4-FFF2-40B4-BE49-F238E27FC236}">
                <a16:creationId xmlns:a16="http://schemas.microsoft.com/office/drawing/2014/main" id="{9CAA590E-58F4-4757-D644-F866565CBA95}"/>
              </a:ext>
            </a:extLst>
          </p:cNvPr>
          <p:cNvSpPr/>
          <p:nvPr/>
        </p:nvSpPr>
        <p:spPr>
          <a:xfrm>
            <a:off x="10347974" y="5708342"/>
            <a:ext cx="1299530" cy="1149658"/>
          </a:xfrm>
          <a:prstGeom prst="parallelogram">
            <a:avLst>
              <a:gd name="adj" fmla="val 99132"/>
            </a:avLst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평행 사변형 18">
            <a:extLst>
              <a:ext uri="{FF2B5EF4-FFF2-40B4-BE49-F238E27FC236}">
                <a16:creationId xmlns:a16="http://schemas.microsoft.com/office/drawing/2014/main" id="{FA03C2BC-2089-50AE-37C3-2281E348E576}"/>
              </a:ext>
            </a:extLst>
          </p:cNvPr>
          <p:cNvSpPr/>
          <p:nvPr/>
        </p:nvSpPr>
        <p:spPr>
          <a:xfrm>
            <a:off x="1065320" y="0"/>
            <a:ext cx="586410" cy="443883"/>
          </a:xfrm>
          <a:prstGeom prst="parallelogram">
            <a:avLst>
              <a:gd name="adj" fmla="val 9913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평행 사변형 19">
            <a:extLst>
              <a:ext uri="{FF2B5EF4-FFF2-40B4-BE49-F238E27FC236}">
                <a16:creationId xmlns:a16="http://schemas.microsoft.com/office/drawing/2014/main" id="{0C769512-1079-D506-0357-E7129600F062}"/>
              </a:ext>
            </a:extLst>
          </p:cNvPr>
          <p:cNvSpPr/>
          <p:nvPr/>
        </p:nvSpPr>
        <p:spPr>
          <a:xfrm>
            <a:off x="1" y="644788"/>
            <a:ext cx="489410" cy="488687"/>
          </a:xfrm>
          <a:custGeom>
            <a:avLst/>
            <a:gdLst>
              <a:gd name="connsiteX0" fmla="*/ 0 w 613235"/>
              <a:gd name="connsiteY0" fmla="*/ 488687 h 488687"/>
              <a:gd name="connsiteX1" fmla="*/ 484445 w 613235"/>
              <a:gd name="connsiteY1" fmla="*/ 0 h 488687"/>
              <a:gd name="connsiteX2" fmla="*/ 613235 w 613235"/>
              <a:gd name="connsiteY2" fmla="*/ 0 h 488687"/>
              <a:gd name="connsiteX3" fmla="*/ 128790 w 613235"/>
              <a:gd name="connsiteY3" fmla="*/ 488687 h 488687"/>
              <a:gd name="connsiteX4" fmla="*/ 0 w 613235"/>
              <a:gd name="connsiteY4" fmla="*/ 488687 h 488687"/>
              <a:gd name="connsiteX0" fmla="*/ 0 w 487029"/>
              <a:gd name="connsiteY0" fmla="*/ 360100 h 488687"/>
              <a:gd name="connsiteX1" fmla="*/ 358239 w 487029"/>
              <a:gd name="connsiteY1" fmla="*/ 0 h 488687"/>
              <a:gd name="connsiteX2" fmla="*/ 487029 w 487029"/>
              <a:gd name="connsiteY2" fmla="*/ 0 h 488687"/>
              <a:gd name="connsiteX3" fmla="*/ 2584 w 487029"/>
              <a:gd name="connsiteY3" fmla="*/ 488687 h 488687"/>
              <a:gd name="connsiteX4" fmla="*/ 0 w 487029"/>
              <a:gd name="connsiteY4" fmla="*/ 360100 h 488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7029" h="488687">
                <a:moveTo>
                  <a:pt x="0" y="360100"/>
                </a:moveTo>
                <a:lnTo>
                  <a:pt x="358239" y="0"/>
                </a:lnTo>
                <a:lnTo>
                  <a:pt x="487029" y="0"/>
                </a:lnTo>
                <a:lnTo>
                  <a:pt x="2584" y="488687"/>
                </a:lnTo>
                <a:cubicBezTo>
                  <a:pt x="1723" y="445825"/>
                  <a:pt x="861" y="402962"/>
                  <a:pt x="0" y="360100"/>
                </a:cubicBezTo>
                <a:close/>
              </a:path>
            </a:pathLst>
          </a:custGeom>
          <a:solidFill>
            <a:srgbClr val="B7EA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E8A6180-C7DC-1FFA-DFDA-3945966C2EFF}"/>
              </a:ext>
            </a:extLst>
          </p:cNvPr>
          <p:cNvSpPr txBox="1"/>
          <p:nvPr/>
        </p:nvSpPr>
        <p:spPr>
          <a:xfrm>
            <a:off x="0" y="137603"/>
            <a:ext cx="9433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02</a:t>
            </a:r>
            <a:endParaRPr lang="ko-KR" altLang="en-US" sz="32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82D0654-3D2E-B943-C9F2-B2EFBB679DC5}"/>
              </a:ext>
            </a:extLst>
          </p:cNvPr>
          <p:cNvSpPr txBox="1"/>
          <p:nvPr/>
        </p:nvSpPr>
        <p:spPr>
          <a:xfrm>
            <a:off x="1289585" y="200033"/>
            <a:ext cx="73306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Print() </a:t>
            </a:r>
            <a:r>
              <a:rPr lang="ko-KR" altLang="en-US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함수</a:t>
            </a: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6E0A8031-39C7-4283-8DC7-6BDF7E062335}"/>
              </a:ext>
            </a:extLst>
          </p:cNvPr>
          <p:cNvSpPr/>
          <p:nvPr/>
        </p:nvSpPr>
        <p:spPr>
          <a:xfrm>
            <a:off x="639634" y="1249400"/>
            <a:ext cx="303724" cy="303724"/>
          </a:xfrm>
          <a:prstGeom prst="diamond">
            <a:avLst/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15CFA6-B822-ED44-CAE5-AA92021F5E53}"/>
              </a:ext>
            </a:extLst>
          </p:cNvPr>
          <p:cNvSpPr txBox="1"/>
          <p:nvPr/>
        </p:nvSpPr>
        <p:spPr>
          <a:xfrm>
            <a:off x="943358" y="1170429"/>
            <a:ext cx="5152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이스케이프 문자</a:t>
            </a:r>
            <a:r>
              <a:rPr lang="en-US" altLang="ko-KR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(Escape Character)</a:t>
            </a:r>
            <a:endParaRPr lang="ko-KR" altLang="en-US" sz="2400" dirty="0">
              <a:solidFill>
                <a:srgbClr val="51B8B0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7085870-5FBF-3D81-0F96-5FA08E7FD6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706" y="6522064"/>
            <a:ext cx="1299531" cy="214672"/>
          </a:xfrm>
          <a:prstGeom prst="rect">
            <a:avLst/>
          </a:prstGeom>
        </p:spPr>
      </p:pic>
      <p:sp>
        <p:nvSpPr>
          <p:cNvPr id="25" name="모서리가 둥근 직사각형 10">
            <a:extLst>
              <a:ext uri="{FF2B5EF4-FFF2-40B4-BE49-F238E27FC236}">
                <a16:creationId xmlns:a16="http://schemas.microsoft.com/office/drawing/2014/main" id="{E6AAAFD4-96A1-69C3-10A6-6D7654E1BD16}"/>
              </a:ext>
            </a:extLst>
          </p:cNvPr>
          <p:cNvSpPr/>
          <p:nvPr/>
        </p:nvSpPr>
        <p:spPr>
          <a:xfrm>
            <a:off x="2495600" y="5190988"/>
            <a:ext cx="7200800" cy="720080"/>
          </a:xfrm>
          <a:prstGeom prst="roundRect">
            <a:avLst/>
          </a:prstGeom>
          <a:solidFill>
            <a:srgbClr val="F2F3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print("He said </a:t>
            </a:r>
            <a:r>
              <a:rPr lang="en-US" altLang="ko-KR" sz="1600" dirty="0">
                <a:solidFill>
                  <a:srgbClr val="FF0000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\"</a:t>
            </a:r>
            <a:r>
              <a:rPr lang="en-US" altLang="ko-KR" sz="1600" dirty="0">
                <a:solidFill>
                  <a:schemeClr val="tx1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Hello</a:t>
            </a:r>
            <a:r>
              <a:rPr lang="en-US" altLang="ko-KR" sz="1600" dirty="0">
                <a:solidFill>
                  <a:srgbClr val="FF0000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\"</a:t>
            </a:r>
            <a:r>
              <a:rPr lang="en-US" altLang="ko-KR" sz="1600" dirty="0">
                <a:solidFill>
                  <a:schemeClr val="tx1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")</a:t>
            </a:r>
          </a:p>
          <a:p>
            <a:r>
              <a:rPr lang="en-US" altLang="ko-KR" sz="1600" dirty="0">
                <a:solidFill>
                  <a:srgbClr val="0070C0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He said "Hello"</a:t>
            </a:r>
            <a:endParaRPr lang="ko-KR" altLang="en-US" sz="1600" dirty="0">
              <a:solidFill>
                <a:srgbClr val="0070C0"/>
              </a:solidFill>
              <a:latin typeface="Consolas" pitchFamily="49" charset="0"/>
              <a:ea typeface="함초롬돋움" pitchFamily="50" charset="-127"/>
              <a:cs typeface="함초롬돋움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50DCE3-9F82-19C9-BDC9-FF94C03FB6C2}"/>
              </a:ext>
            </a:extLst>
          </p:cNvPr>
          <p:cNvSpPr txBox="1"/>
          <p:nvPr/>
        </p:nvSpPr>
        <p:spPr>
          <a:xfrm>
            <a:off x="894471" y="1596031"/>
            <a:ext cx="10305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화면에 출력하는 문자가 아니라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문자 출력을 제어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하는 문자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lang="en-US" altLang="ko-KR" dirty="0">
                <a:solidFill>
                  <a:srgbClr val="F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\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(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백슬래쉬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)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와 한 개의 문자와 결합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하여 작성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22" name="모서리가 둥근 직사각형 10">
            <a:extLst>
              <a:ext uri="{FF2B5EF4-FFF2-40B4-BE49-F238E27FC236}">
                <a16:creationId xmlns:a16="http://schemas.microsoft.com/office/drawing/2014/main" id="{3982E180-CF87-EA19-7F0D-7CD91DCEEDDD}"/>
              </a:ext>
            </a:extLst>
          </p:cNvPr>
          <p:cNvSpPr/>
          <p:nvPr/>
        </p:nvSpPr>
        <p:spPr>
          <a:xfrm>
            <a:off x="2495600" y="3271834"/>
            <a:ext cx="7200800" cy="720080"/>
          </a:xfrm>
          <a:prstGeom prst="roundRect">
            <a:avLst/>
          </a:prstGeom>
          <a:solidFill>
            <a:srgbClr val="F2F3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Courier New" panose="02070309020205020404" pitchFamily="49" charset="0"/>
              </a:rPr>
              <a:t>print('He said </a:t>
            </a:r>
            <a:r>
              <a:rPr lang="en-US" altLang="ko-KR" sz="1600" dirty="0">
                <a:solidFill>
                  <a:srgbClr val="FF0000"/>
                </a:solidFill>
                <a:latin typeface="Consolas" panose="020B0609020204030204" pitchFamily="49" charset="0"/>
                <a:ea typeface="함초롬돋움" pitchFamily="50" charset="-127"/>
                <a:cs typeface="Courier New" panose="02070309020205020404" pitchFamily="49" charset="0"/>
              </a:rPr>
              <a:t>\'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Courier New" panose="02070309020205020404" pitchFamily="49" charset="0"/>
              </a:rPr>
              <a:t>Hello</a:t>
            </a:r>
            <a:r>
              <a:rPr lang="en-US" altLang="ko-KR" sz="1600" dirty="0">
                <a:solidFill>
                  <a:srgbClr val="FF0000"/>
                </a:solidFill>
                <a:latin typeface="Consolas" panose="020B0609020204030204" pitchFamily="49" charset="0"/>
                <a:ea typeface="함초롬돋움" pitchFamily="50" charset="-127"/>
                <a:cs typeface="Courier New" panose="02070309020205020404" pitchFamily="49" charset="0"/>
              </a:rPr>
              <a:t>\'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Courier New" panose="02070309020205020404" pitchFamily="49" charset="0"/>
              </a:rPr>
              <a:t>')</a:t>
            </a:r>
          </a:p>
          <a:p>
            <a:r>
              <a:rPr lang="en-US" altLang="ko-KR" sz="1600" dirty="0">
                <a:solidFill>
                  <a:srgbClr val="0070C0"/>
                </a:solidFill>
                <a:latin typeface="Consolas" panose="020B0609020204030204" pitchFamily="49" charset="0"/>
                <a:ea typeface="함초롬돋움" pitchFamily="50" charset="-127"/>
                <a:cs typeface="Courier New" panose="02070309020205020404" pitchFamily="49" charset="0"/>
              </a:rPr>
              <a:t>He said 'Hello'</a:t>
            </a:r>
            <a:endParaRPr lang="ko-KR" altLang="en-US" sz="1600" dirty="0">
              <a:solidFill>
                <a:srgbClr val="0070C0"/>
              </a:solidFill>
              <a:latin typeface="Consolas" panose="020B0609020204030204" pitchFamily="49" charset="0"/>
              <a:ea typeface="함초롬돋움" pitchFamily="50" charset="-127"/>
              <a:cs typeface="Courier New" panose="020703090202050204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423B6C-1663-9154-E918-DF60203CE87E}"/>
              </a:ext>
            </a:extLst>
          </p:cNvPr>
          <p:cNvSpPr txBox="1"/>
          <p:nvPr/>
        </p:nvSpPr>
        <p:spPr>
          <a:xfrm>
            <a:off x="894471" y="2344798"/>
            <a:ext cx="10305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작은따옴표로 감싼 문자열 안에서 작은따옴표 출력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문자열을 작은따옴표로 감쌌는데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문자열 내용에 작은따옴표를 넣고 싶을 때 </a:t>
            </a:r>
            <a:r>
              <a:rPr lang="en-US" altLang="ko-KR" dirty="0">
                <a:solidFill>
                  <a:srgbClr val="F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\'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를 사용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ABC2B97-B34F-F870-F02C-A12C2F1E2D28}"/>
              </a:ext>
            </a:extLst>
          </p:cNvPr>
          <p:cNvSpPr txBox="1"/>
          <p:nvPr/>
        </p:nvSpPr>
        <p:spPr>
          <a:xfrm>
            <a:off x="894471" y="4295069"/>
            <a:ext cx="10305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큰따옴표로 감싼 문자열 안에서 큰따옴표 출력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문자열을 큰따옴표로 감쌌는데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문자열 내용에 큰따옴표를 넣고 싶을 때 </a:t>
            </a:r>
            <a:r>
              <a:rPr lang="en-US" altLang="ko-KR" dirty="0">
                <a:solidFill>
                  <a:srgbClr val="F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\"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를 사용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067666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1236</TotalTime>
  <Words>1939</Words>
  <Application>Microsoft Office PowerPoint</Application>
  <PresentationFormat>와이드스크린</PresentationFormat>
  <Paragraphs>342</Paragraphs>
  <Slides>53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53</vt:i4>
      </vt:variant>
    </vt:vector>
  </HeadingPairs>
  <TitlesOfParts>
    <vt:vector size="66" baseType="lpstr">
      <vt:lpstr>Microsoft GothicNeo Light</vt:lpstr>
      <vt:lpstr>Impact</vt:lpstr>
      <vt:lpstr>Arial</vt:lpstr>
      <vt:lpstr>Consolas</vt:lpstr>
      <vt:lpstr>맑은 고딕</vt:lpstr>
      <vt:lpstr>G마켓 산스 Medium</vt:lpstr>
      <vt:lpstr>G마켓 산스 Bold</vt:lpstr>
      <vt:lpstr>Pretendard Medium</vt:lpstr>
      <vt:lpstr>KoPub돋움체 Bold</vt:lpstr>
      <vt:lpstr>Microsoft GothicNeo</vt:lpstr>
      <vt:lpstr>Pretendard SemiBold</vt:lpstr>
      <vt:lpstr>Pretendard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성 재</dc:creator>
  <cp:lastModifiedBy>성 재</cp:lastModifiedBy>
  <cp:revision>124</cp:revision>
  <dcterms:created xsi:type="dcterms:W3CDTF">2025-09-13T18:52:17Z</dcterms:created>
  <dcterms:modified xsi:type="dcterms:W3CDTF">2025-09-15T11:55:19Z</dcterms:modified>
  <cp:contentStatus>최종본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MarkAsFinal">
    <vt:bool>true</vt:bool>
  </property>
</Properties>
</file>